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1.xml" ContentType="application/vnd.openxmlformats-officedocument.presentationml.notesSlide+xml"/>
  <Override PartName="/ppt/tags/tag113.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6.xml" ContentType="application/vnd.openxmlformats-officedocument.presentationml.notesSlide+xml"/>
  <Override PartName="/ppt/tags/tag126.xml" ContentType="application/vnd.openxmlformats-officedocument.presentationml.tags+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48.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9.xml" ContentType="application/vnd.openxmlformats-officedocument.presentationml.notesSlide+xml"/>
  <Override PartName="/ppt/tags/tag172.xml" ContentType="application/vnd.openxmlformats-officedocument.presentationml.tags+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51.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52.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5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5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55.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56.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5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8.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59.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60.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61.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62.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63.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64.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6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66.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6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6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69.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70.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71.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72.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7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74.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75.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76.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77.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78.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79.xml" ContentType="application/vnd.openxmlformats-officedocument.presentationml.notesSlide+xml"/>
  <Override PartName="/ppt/tags/tag282.xml" ContentType="application/vnd.openxmlformats-officedocument.presentationml.tags+xml"/>
  <Override PartName="/ppt/notesSlides/notesSlide8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81.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82.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83.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2"/>
  </p:notesMasterIdLst>
  <p:handoutMasterIdLst>
    <p:handoutMasterId r:id="rId93"/>
  </p:handoutMasterIdLst>
  <p:sldIdLst>
    <p:sldId id="256" r:id="rId5"/>
    <p:sldId id="415" r:id="rId6"/>
    <p:sldId id="627" r:id="rId7"/>
    <p:sldId id="628" r:id="rId8"/>
    <p:sldId id="577" r:id="rId9"/>
    <p:sldId id="429" r:id="rId10"/>
    <p:sldId id="618" r:id="rId11"/>
    <p:sldId id="451" r:id="rId12"/>
    <p:sldId id="452" r:id="rId13"/>
    <p:sldId id="455" r:id="rId14"/>
    <p:sldId id="629" r:id="rId15"/>
    <p:sldId id="456" r:id="rId16"/>
    <p:sldId id="457" r:id="rId17"/>
    <p:sldId id="459" r:id="rId18"/>
    <p:sldId id="461" r:id="rId19"/>
    <p:sldId id="467" r:id="rId20"/>
    <p:sldId id="468" r:id="rId21"/>
    <p:sldId id="469" r:id="rId22"/>
    <p:sldId id="470" r:id="rId23"/>
    <p:sldId id="471" r:id="rId24"/>
    <p:sldId id="474" r:id="rId25"/>
    <p:sldId id="475" r:id="rId26"/>
    <p:sldId id="476" r:id="rId27"/>
    <p:sldId id="478" r:id="rId28"/>
    <p:sldId id="479" r:id="rId29"/>
    <p:sldId id="480" r:id="rId30"/>
    <p:sldId id="482" r:id="rId31"/>
    <p:sldId id="483" r:id="rId32"/>
    <p:sldId id="484" r:id="rId33"/>
    <p:sldId id="485" r:id="rId34"/>
    <p:sldId id="486" r:id="rId35"/>
    <p:sldId id="630" r:id="rId36"/>
    <p:sldId id="487" r:id="rId37"/>
    <p:sldId id="488" r:id="rId38"/>
    <p:sldId id="489" r:id="rId39"/>
    <p:sldId id="490" r:id="rId40"/>
    <p:sldId id="631" r:id="rId41"/>
    <p:sldId id="539" r:id="rId42"/>
    <p:sldId id="492" r:id="rId43"/>
    <p:sldId id="493" r:id="rId44"/>
    <p:sldId id="494" r:id="rId45"/>
    <p:sldId id="495" r:id="rId46"/>
    <p:sldId id="496" r:id="rId47"/>
    <p:sldId id="497" r:id="rId48"/>
    <p:sldId id="498" r:id="rId49"/>
    <p:sldId id="501" r:id="rId50"/>
    <p:sldId id="502" r:id="rId51"/>
    <p:sldId id="503" r:id="rId52"/>
    <p:sldId id="504" r:id="rId53"/>
    <p:sldId id="619" r:id="rId54"/>
    <p:sldId id="632" r:id="rId55"/>
    <p:sldId id="506" r:id="rId56"/>
    <p:sldId id="634" r:id="rId57"/>
    <p:sldId id="508" r:id="rId58"/>
    <p:sldId id="509" r:id="rId59"/>
    <p:sldId id="510" r:id="rId60"/>
    <p:sldId id="511" r:id="rId61"/>
    <p:sldId id="512" r:id="rId62"/>
    <p:sldId id="513" r:id="rId63"/>
    <p:sldId id="514" r:id="rId64"/>
    <p:sldId id="515" r:id="rId65"/>
    <p:sldId id="516" r:id="rId66"/>
    <p:sldId id="517" r:id="rId67"/>
    <p:sldId id="518" r:id="rId68"/>
    <p:sldId id="519" r:id="rId69"/>
    <p:sldId id="520" r:id="rId70"/>
    <p:sldId id="521" r:id="rId71"/>
    <p:sldId id="522" r:id="rId72"/>
    <p:sldId id="523" r:id="rId73"/>
    <p:sldId id="524" r:id="rId74"/>
    <p:sldId id="525" r:id="rId75"/>
    <p:sldId id="526" r:id="rId76"/>
    <p:sldId id="527" r:id="rId77"/>
    <p:sldId id="528" r:id="rId78"/>
    <p:sldId id="529" r:id="rId79"/>
    <p:sldId id="530" r:id="rId80"/>
    <p:sldId id="531" r:id="rId81"/>
    <p:sldId id="532" r:id="rId82"/>
    <p:sldId id="533" r:id="rId83"/>
    <p:sldId id="534" r:id="rId84"/>
    <p:sldId id="535" r:id="rId85"/>
    <p:sldId id="536" r:id="rId86"/>
    <p:sldId id="537" r:id="rId87"/>
    <p:sldId id="545" r:id="rId88"/>
    <p:sldId id="546" r:id="rId89"/>
    <p:sldId id="549" r:id="rId90"/>
    <p:sldId id="550" r:id="rId91"/>
  </p:sldIdLst>
  <p:sldSz cx="12190413" cy="6859588"/>
  <p:notesSz cx="6805613" cy="9944100"/>
  <p:custDataLst>
    <p:tags r:id="rId94"/>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56">
          <p15:clr>
            <a:srgbClr val="A4A3A4"/>
          </p15:clr>
        </p15:guide>
        <p15:guide id="6" pos="347" userDrawn="1">
          <p15:clr>
            <a:srgbClr val="A4A3A4"/>
          </p15:clr>
        </p15:guide>
        <p15:guide id="10" orient="horz" pos="3748">
          <p15:clr>
            <a:srgbClr val="A4A3A4"/>
          </p15:clr>
        </p15:guide>
        <p15:guide id="11" orient="horz" pos="1072" userDrawn="1">
          <p15:clr>
            <a:srgbClr val="A4A3A4"/>
          </p15:clr>
        </p15:guide>
        <p15:guide id="12" pos="73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Olschewski" initials="SO" lastIdx="1" clrIdx="0">
    <p:extLst>
      <p:ext uri="{19B8F6BF-5375-455C-9EA6-DF929625EA0E}">
        <p15:presenceInfo xmlns:p15="http://schemas.microsoft.com/office/powerpoint/2012/main" userId="S-1-5-21-2876627337-3673724585-424201244-460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1001" autoAdjust="0"/>
  </p:normalViewPr>
  <p:slideViewPr>
    <p:cSldViewPr>
      <p:cViewPr varScale="1">
        <p:scale>
          <a:sx n="63" d="100"/>
          <a:sy n="63" d="100"/>
        </p:scale>
        <p:origin x="90" y="852"/>
      </p:cViewPr>
      <p:guideLst>
        <p:guide orient="horz" pos="4156"/>
        <p:guide pos="347"/>
        <p:guide orient="horz" pos="3748"/>
        <p:guide orient="horz" pos="1072"/>
        <p:guide pos="7332"/>
      </p:guideLst>
    </p:cSldViewPr>
  </p:slideViewPr>
  <p:outlineViewPr>
    <p:cViewPr>
      <p:scale>
        <a:sx n="33" d="100"/>
        <a:sy n="33" d="100"/>
      </p:scale>
      <p:origin x="0" y="-4134"/>
    </p:cViewPr>
  </p:outlineViewPr>
  <p:notesTextViewPr>
    <p:cViewPr>
      <p:scale>
        <a:sx n="100" d="100"/>
        <a:sy n="100" d="100"/>
      </p:scale>
      <p:origin x="0" y="0"/>
    </p:cViewPr>
  </p:notesTextViewPr>
  <p:sorterViewPr>
    <p:cViewPr>
      <p:scale>
        <a:sx n="50" d="100"/>
        <a:sy n="50" d="100"/>
      </p:scale>
      <p:origin x="0" y="0"/>
    </p:cViewPr>
  </p:sorterViewPr>
  <p:notesViewPr>
    <p:cSldViewPr showGuides="1">
      <p:cViewPr>
        <p:scale>
          <a:sx n="75" d="100"/>
          <a:sy n="75" d="100"/>
        </p:scale>
        <p:origin x="4020" y="120"/>
      </p:cViewPr>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7.xml"/><Relationship Id="rId1"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9.xml"/><Relationship Id="rId1"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5.xml"/><Relationship Id="rId1" Type="http://schemas.openxmlformats.org/officeDocument/2006/relationships/slide" Target="../slides/slide34.xml"/></Relationships>
</file>

<file path=ppt/diagrams/_rels/data4.xml.rels><?xml version="1.0" encoding="UTF-8" standalone="yes"?>
<Relationships xmlns="http://schemas.openxmlformats.org/package/2006/relationships"><Relationship Id="rId1" Type="http://schemas.openxmlformats.org/officeDocument/2006/relationships/slide" Target="../slides/slide46.xml"/></Relationships>
</file>

<file path=ppt/diagrams/_rels/data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slide" Target="../slides/slide55.xml"/><Relationship Id="rId1" Type="http://schemas.openxmlformats.org/officeDocument/2006/relationships/slide" Target="../slides/slide54.xml"/></Relationships>
</file>

<file path=ppt/diagrams/_rels/data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slide" Target="../slides/slide85.xml"/><Relationship Id="rId1"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What is Ariba Network? </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Project scope for TÜV Rheinland </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Value </a:t>
          </a:r>
          <a:r>
            <a:rPr lang="de-DE" sz="1600" dirty="0" err="1" smtClean="0"/>
            <a:t>for</a:t>
          </a:r>
          <a:r>
            <a:rPr lang="de-DE" sz="1600" dirty="0" smtClean="0"/>
            <a:t> </a:t>
          </a:r>
          <a:r>
            <a:rPr lang="de-DE" sz="1600" dirty="0" err="1" smtClean="0"/>
            <a:t>suppliers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Account </a:t>
          </a:r>
          <a:r>
            <a:rPr lang="de-DE" sz="1600" dirty="0" err="1" smtClean="0"/>
            <a:t>Configuration</a:t>
          </a:r>
          <a:r>
            <a:rPr lang="de-DE" sz="1500" dirty="0" smtClean="0"/>
            <a:t> </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err="1" smtClean="0"/>
            <a:t>Activation</a:t>
          </a:r>
          <a:r>
            <a:rPr lang="de-DE" sz="1600" dirty="0" smtClean="0"/>
            <a:t> Tasks</a:t>
          </a:r>
          <a:r>
            <a:rPr lang="de-DE" sz="1500" dirty="0" smtClean="0"/>
            <a:t> </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err="1" smtClean="0"/>
            <a:t>Advanced</a:t>
          </a:r>
          <a:r>
            <a:rPr lang="de-DE" sz="1600" dirty="0" smtClean="0"/>
            <a:t> Account </a:t>
          </a:r>
          <a:r>
            <a:rPr lang="de-DE" sz="1600" dirty="0" err="1" smtClean="0"/>
            <a:t>Configuration</a:t>
          </a:r>
          <a:endParaRPr lang="de-DE" sz="17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Display </a:t>
          </a:r>
          <a:r>
            <a:rPr lang="de-DE" sz="1600" dirty="0" err="1" smtClean="0"/>
            <a:t>purchase</a:t>
          </a:r>
          <a:r>
            <a:rPr lang="de-DE" sz="1600" dirty="0" smtClean="0"/>
            <a:t> </a:t>
          </a:r>
          <a:r>
            <a:rPr lang="de-DE" sz="1600" dirty="0" err="1" smtClean="0"/>
            <a:t>orders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Order </a:t>
          </a:r>
          <a:r>
            <a:rPr lang="de-DE" sz="1600" dirty="0" err="1" smtClean="0"/>
            <a:t>details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baseline="0" dirty="0" smtClean="0"/>
            <a:t>Create </a:t>
          </a:r>
          <a:r>
            <a:rPr lang="de-DE" sz="1600" dirty="0" smtClean="0"/>
            <a:t>PDF </a:t>
          </a:r>
          <a:r>
            <a:rPr lang="de-DE" sz="1600" baseline="0" dirty="0" smtClean="0"/>
            <a:t>of the </a:t>
          </a:r>
          <a:r>
            <a:rPr lang="de-DE" sz="1600" baseline="0" dirty="0" err="1" smtClean="0"/>
            <a:t>purchase</a:t>
          </a:r>
          <a:r>
            <a:rPr lang="de-DE" sz="1600" baseline="0" dirty="0" smtClean="0"/>
            <a:t> </a:t>
          </a:r>
          <a:r>
            <a:rPr lang="de-DE" sz="1600" baseline="0" dirty="0" err="1" smtClean="0"/>
            <a:t>order</a:t>
          </a:r>
          <a:r>
            <a:rPr lang="de-DE" sz="1600" baseline="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Order Confirmations (OC). </a:t>
          </a:r>
          <a:endParaRPr lang="de-DE" sz="1600" dirty="0"/>
        </a:p>
      </dgm: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Advance Shipping Notices (ASN).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2">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2">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Invoice</a:t>
          </a:r>
        </a:p>
        <a:p>
          <a:pPr rtl="0"/>
          <a:r>
            <a:rPr lang="de-DE" sz="1600" dirty="0" err="1" smtClean="0"/>
            <a:t>information</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Invoice types</a:t>
          </a:r>
          <a:r>
            <a:rPr lang="de-DE" sz="1400" dirty="0" smtClean="0"/>
            <a:t>. </a:t>
          </a:r>
          <a:endParaRPr lang="de-DE" sz="1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Billing management</a:t>
          </a:r>
          <a:r>
            <a:rPr lang="de-DE" sz="1400" dirty="0" smtClean="0"/>
            <a:t>. </a:t>
          </a:r>
          <a:endParaRPr lang="de-DE" sz="14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Customer Support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Supplier Information Portal</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Additional</a:t>
          </a:r>
        </a:p>
        <a:p>
          <a:pPr rtl="0"/>
          <a:r>
            <a:rPr lang="de-DE" sz="1600" dirty="0" smtClean="0"/>
            <a:t>Resources</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What is Ariba Network? </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Project scope for TÜV Rheinland </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Value </a:t>
          </a:r>
          <a:r>
            <a:rPr lang="de-DE" sz="1600" kern="1200" dirty="0" err="1" smtClean="0"/>
            <a:t>for</a:t>
          </a:r>
          <a:r>
            <a:rPr lang="de-DE" sz="1600" kern="1200" dirty="0" smtClean="0"/>
            <a:t> </a:t>
          </a:r>
          <a:r>
            <a:rPr lang="de-DE" sz="1600" kern="1200" dirty="0" err="1" smtClean="0"/>
            <a:t>suppliers</a:t>
          </a:r>
          <a:r>
            <a:rPr lang="de-DE" sz="1600" kern="1200" dirty="0" smtClean="0"/>
            <a:t> </a:t>
          </a:r>
          <a:endParaRPr lang="de-DE" sz="1600" kern="1200" dirty="0"/>
        </a:p>
      </dsp:txBody>
      <dsp:txXfrm>
        <a:off x="6581679" y="530713"/>
        <a:ext cx="1973694" cy="1315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Account </a:t>
          </a:r>
          <a:r>
            <a:rPr lang="de-DE" sz="1600" kern="1200" dirty="0" err="1" smtClean="0"/>
            <a:t>Configuration</a:t>
          </a:r>
          <a:r>
            <a:rPr lang="de-DE" sz="1500" kern="1200" dirty="0" smtClean="0"/>
            <a:t> </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err="1" smtClean="0"/>
            <a:t>Activation</a:t>
          </a:r>
          <a:r>
            <a:rPr lang="de-DE" sz="1600" kern="1200" dirty="0" smtClean="0"/>
            <a:t> Tasks</a:t>
          </a:r>
          <a:r>
            <a:rPr lang="de-DE" sz="1500" kern="1200" dirty="0" smtClean="0"/>
            <a:t> </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err="1" smtClean="0"/>
            <a:t>Advanced</a:t>
          </a:r>
          <a:r>
            <a:rPr lang="de-DE" sz="1600" kern="1200" dirty="0" smtClean="0"/>
            <a:t> Account </a:t>
          </a:r>
          <a:r>
            <a:rPr lang="de-DE" sz="1600" kern="1200" dirty="0" err="1" smtClean="0"/>
            <a:t>Configuration</a:t>
          </a:r>
          <a:endParaRPr lang="de-DE" sz="1700" kern="1200" dirty="0"/>
        </a:p>
      </dsp:txBody>
      <dsp:txXfrm>
        <a:off x="6581679" y="530713"/>
        <a:ext cx="1973694" cy="131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Display </a:t>
          </a:r>
          <a:r>
            <a:rPr lang="de-DE" sz="1600" kern="1200" dirty="0" err="1" smtClean="0"/>
            <a:t>purchase</a:t>
          </a:r>
          <a:r>
            <a:rPr lang="de-DE" sz="1600" kern="1200" dirty="0" smtClean="0"/>
            <a:t> </a:t>
          </a:r>
          <a:r>
            <a:rPr lang="de-DE" sz="1600" kern="1200" dirty="0" err="1" smtClean="0"/>
            <a:t>orders</a:t>
          </a:r>
          <a:r>
            <a:rPr lang="de-DE" sz="1600" kern="1200" dirty="0" smtClean="0"/>
            <a: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Order </a:t>
          </a:r>
          <a:r>
            <a:rPr lang="de-DE" sz="1600" kern="1200" dirty="0" err="1" smtClean="0"/>
            <a:t>details</a:t>
          </a:r>
          <a:r>
            <a:rPr lang="de-DE" sz="1600" kern="1200" dirty="0" smtClean="0"/>
            <a:t> </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baseline="0" dirty="0" smtClean="0"/>
            <a:t>Create </a:t>
          </a:r>
          <a:r>
            <a:rPr lang="de-DE" sz="1600" kern="1200" dirty="0" smtClean="0"/>
            <a:t>PDF </a:t>
          </a:r>
          <a:r>
            <a:rPr lang="de-DE" sz="1600" kern="1200" baseline="0" dirty="0" smtClean="0"/>
            <a:t>of the </a:t>
          </a:r>
          <a:r>
            <a:rPr lang="de-DE" sz="1600" kern="1200" baseline="0" dirty="0" err="1" smtClean="0"/>
            <a:t>purchase</a:t>
          </a:r>
          <a:r>
            <a:rPr lang="de-DE" sz="1600" kern="1200" baseline="0" dirty="0" smtClean="0"/>
            <a:t> </a:t>
          </a:r>
          <a:r>
            <a:rPr lang="de-DE" sz="1600" kern="1200" baseline="0" dirty="0" err="1" smtClean="0"/>
            <a:t>order</a:t>
          </a:r>
          <a:r>
            <a:rPr lang="de-DE" sz="1600" kern="1200" baseline="0" dirty="0" smtClean="0"/>
            <a:t> </a:t>
          </a:r>
          <a:endParaRPr lang="de-DE" sz="1600" kern="1200" dirty="0"/>
        </a:p>
      </dsp:txBody>
      <dsp:txXfrm>
        <a:off x="6581679" y="530713"/>
        <a:ext cx="1973694" cy="131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7847"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Order Confirmations (OC). </a:t>
          </a:r>
          <a:endParaRPr lang="de-DE" sz="1600" kern="1200" dirty="0"/>
        </a:p>
      </dsp:txBody>
      <dsp:txXfrm>
        <a:off x="946089" y="137938"/>
        <a:ext cx="2814725" cy="1876483"/>
      </dsp:txXfrm>
    </dsp:sp>
    <dsp:sp modelId="{5592FBA5-2150-46AA-8745-E85CA612A5CF}">
      <dsp:nvSpPr>
        <dsp:cNvPr id="0" name=""/>
        <dsp:cNvSpPr/>
      </dsp:nvSpPr>
      <dsp:spPr>
        <a:xfrm>
          <a:off x="4229935"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Advance Shipping Notices (ASN). </a:t>
          </a:r>
          <a:endParaRPr lang="de-DE" sz="1600" kern="1200" dirty="0"/>
        </a:p>
      </dsp:txBody>
      <dsp:txXfrm>
        <a:off x="5168177" y="137938"/>
        <a:ext cx="2814725" cy="1876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Invoice</a:t>
          </a:r>
        </a:p>
        <a:p>
          <a:pPr lvl="0" algn="ctr" defTabSz="711200" rtl="0">
            <a:lnSpc>
              <a:spcPct val="90000"/>
            </a:lnSpc>
            <a:spcBef>
              <a:spcPct val="0"/>
            </a:spcBef>
            <a:spcAft>
              <a:spcPct val="35000"/>
            </a:spcAft>
          </a:pPr>
          <a:r>
            <a:rPr lang="de-DE" sz="1600" kern="1200" dirty="0" err="1" smtClean="0"/>
            <a:t>information</a:t>
          </a:r>
          <a:r>
            <a:rPr lang="de-DE" sz="1600" kern="1200" dirty="0" smtClean="0"/>
            <a: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Invoice types</a:t>
          </a:r>
          <a:r>
            <a:rPr lang="de-DE" sz="1400" kern="1200" dirty="0" smtClean="0"/>
            <a:t>. </a:t>
          </a:r>
          <a:endParaRPr lang="de-DE" sz="14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Billing management</a:t>
          </a:r>
          <a:r>
            <a:rPr lang="de-DE" sz="1400" kern="1200" dirty="0" smtClean="0"/>
            <a:t>. </a:t>
          </a:r>
          <a:endParaRPr lang="de-DE" sz="1400" kern="1200" dirty="0"/>
        </a:p>
      </dsp:txBody>
      <dsp:txXfrm>
        <a:off x="6581679" y="530713"/>
        <a:ext cx="1973694" cy="1315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Customer Support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Supplier Information Portal</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Additional</a:t>
          </a:r>
        </a:p>
        <a:p>
          <a:pPr lvl="0" algn="ctr" defTabSz="711200" rtl="0">
            <a:lnSpc>
              <a:spcPct val="90000"/>
            </a:lnSpc>
            <a:spcBef>
              <a:spcPct val="0"/>
            </a:spcBef>
            <a:spcAft>
              <a:spcPct val="35000"/>
            </a:spcAft>
          </a:pPr>
          <a:r>
            <a:rPr lang="de-DE" sz="1600" kern="1200" dirty="0" smtClean="0"/>
            <a:t>Resources</a:t>
          </a:r>
          <a:endParaRPr lang="de-DE" sz="1600" kern="1200" dirty="0"/>
        </a:p>
      </dsp:txBody>
      <dsp:txXfrm>
        <a:off x="6581679" y="530713"/>
        <a:ext cx="1973694" cy="1315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767746" y="9292649"/>
            <a:ext cx="2499180" cy="504000"/>
          </a:xfrm>
          <a:prstGeom prst="rect">
            <a:avLst/>
          </a:prstGeom>
        </p:spPr>
        <p:txBody>
          <a:bodyPr vert="horz" lIns="0" tIns="45720" rIns="0" bIns="45720" rtlCol="0" anchor="b"/>
          <a:lstStyle>
            <a:lvl1pPr algn="l">
              <a:defRPr sz="1200"/>
            </a:lvl1pPr>
          </a:lstStyle>
          <a:p>
            <a:endParaRPr lang="de-DE" sz="1000" dirty="0"/>
          </a:p>
        </p:txBody>
      </p:sp>
      <p:sp>
        <p:nvSpPr>
          <p:cNvPr id="5" name="Foliennummernplatzhalter 4"/>
          <p:cNvSpPr>
            <a:spLocks noGrp="1"/>
          </p:cNvSpPr>
          <p:nvPr>
            <p:ph type="sldNum" sz="quarter" idx="3"/>
          </p:nvPr>
        </p:nvSpPr>
        <p:spPr>
          <a:xfrm>
            <a:off x="477838" y="9292649"/>
            <a:ext cx="432000" cy="504000"/>
          </a:xfrm>
          <a:prstGeom prst="rect">
            <a:avLst/>
          </a:prstGeom>
        </p:spPr>
        <p:txBody>
          <a:bodyPr vert="horz" lIns="0" tIns="45720" rIns="0" bIns="45720" rtlCol="0" anchor="b"/>
          <a:lstStyle>
            <a:lvl1pPr algn="r">
              <a:defRPr sz="1200"/>
            </a:lvl1pPr>
          </a:lstStyle>
          <a:p>
            <a:pPr algn="l"/>
            <a:fld id="{93C8CD6B-BF8D-416F-A23B-2FEDEDDDEC41}" type="slidenum">
              <a:rPr lang="de-DE" sz="1000" smtClean="0"/>
              <a:pPr algn="l"/>
              <a:t>‹#›</a:t>
            </a:fld>
            <a:endParaRPr lang="de-DE" sz="1000" dirty="0"/>
          </a:p>
        </p:txBody>
      </p:sp>
      <p:sp>
        <p:nvSpPr>
          <p:cNvPr id="6" name="Datumsplatzhalter 5"/>
          <p:cNvSpPr>
            <a:spLocks noGrp="1"/>
          </p:cNvSpPr>
          <p:nvPr>
            <p:ph type="dt" sz="quarter" idx="1"/>
          </p:nvPr>
        </p:nvSpPr>
        <p:spPr>
          <a:xfrm>
            <a:off x="937716" y="9292649"/>
            <a:ext cx="792000" cy="504000"/>
          </a:xfrm>
          <a:prstGeom prst="rect">
            <a:avLst/>
          </a:prstGeom>
        </p:spPr>
        <p:txBody>
          <a:bodyPr vert="horz" lIns="0" tIns="45720" rIns="0" bIns="45720" rtlCol="0" anchor="b"/>
          <a:lstStyle>
            <a:lvl1pPr algn="r">
              <a:defRPr sz="1200"/>
            </a:lvl1pPr>
          </a:lstStyle>
          <a:p>
            <a:pPr algn="l"/>
            <a:fld id="{2CD9E788-6A61-4AE1-8C22-D30D68D2AE01}" type="datetime1">
              <a:rPr lang="de-DE" sz="1000" smtClean="0"/>
              <a:t>09.03.2022</a:t>
            </a:fld>
            <a:endParaRPr lang="de-DE" sz="10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900" y="9292650"/>
            <a:ext cx="1800000" cy="450333"/>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2" pos="301" userDrawn="1">
          <p15:clr>
            <a:srgbClr val="F26B43"/>
          </p15:clr>
        </p15:guide>
        <p15:guide id="3" pos="397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54576" y="9292720"/>
            <a:ext cx="792000" cy="504000"/>
          </a:xfrm>
          <a:prstGeom prst="rect">
            <a:avLst/>
          </a:prstGeom>
        </p:spPr>
        <p:txBody>
          <a:bodyPr vert="horz" lIns="0" tIns="45720" rIns="0" bIns="45720" rtlCol="0" anchor="b"/>
          <a:lstStyle>
            <a:lvl1pPr algn="l" rtl="0">
              <a:defRPr sz="1000"/>
            </a:lvl1pPr>
          </a:lstStyle>
          <a:p>
            <a:fld id="{FB619CB3-5672-4016-828F-7469B64E19A1}" type="datetime1">
              <a:rPr lang="de-DE" smtClean="0"/>
              <a:t>09.03.2022</a:t>
            </a:fld>
            <a:endParaRPr lang="de-DE" dirty="0"/>
          </a:p>
        </p:txBody>
      </p:sp>
      <p:sp>
        <p:nvSpPr>
          <p:cNvPr id="4" name="Folienbildplatzhalter 3"/>
          <p:cNvSpPr>
            <a:spLocks noGrp="1" noRot="1" noChangeAspect="1"/>
          </p:cNvSpPr>
          <p:nvPr>
            <p:ph type="sldImg" idx="2"/>
          </p:nvPr>
        </p:nvSpPr>
        <p:spPr>
          <a:xfrm>
            <a:off x="477838" y="507430"/>
            <a:ext cx="5832000" cy="3282859"/>
          </a:xfrm>
          <a:prstGeom prst="rect">
            <a:avLst/>
          </a:prstGeom>
          <a:noFill/>
          <a:ln w="9525">
            <a:solidFill>
              <a:schemeClr val="accent5"/>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7838" y="4179940"/>
            <a:ext cx="5834062" cy="4896680"/>
          </a:xfrm>
          <a:prstGeom prst="rect">
            <a:avLst/>
          </a:prstGeom>
        </p:spPr>
        <p:txBody>
          <a:bodyPr vert="horz" lIns="0" tIns="0" rIns="0" bIns="0" rtlCol="0"/>
          <a:lstStyle/>
          <a:p>
            <a:pPr lvl="0"/>
            <a:r>
              <a:rPr lang="de-DE" dirty="0" smtClean="0"/>
              <a:t>Edit text master format</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p>
          <a:p>
            <a:pPr lvl="5"/>
            <a:r>
              <a:rPr lang="de-DE" dirty="0" smtClean="0"/>
              <a:t>Six</a:t>
            </a:r>
          </a:p>
          <a:p>
            <a:pPr lvl="6"/>
            <a:r>
              <a:rPr lang="de-DE" dirty="0" smtClean="0"/>
              <a:t>Seven</a:t>
            </a:r>
          </a:p>
          <a:p>
            <a:pPr lvl="7"/>
            <a:r>
              <a:rPr lang="de-DE" dirty="0" smtClean="0"/>
              <a:t>Eight</a:t>
            </a:r>
          </a:p>
          <a:p>
            <a:pPr lvl="8"/>
            <a:r>
              <a:rPr lang="de-DE" dirty="0" smtClean="0"/>
              <a:t>Nine </a:t>
            </a:r>
            <a:endParaRPr lang="de-DE" dirty="0"/>
          </a:p>
        </p:txBody>
      </p:sp>
      <p:sp>
        <p:nvSpPr>
          <p:cNvPr id="6" name="Fußzeilenplatzhalter 5"/>
          <p:cNvSpPr>
            <a:spLocks noGrp="1"/>
          </p:cNvSpPr>
          <p:nvPr>
            <p:ph type="ftr" sz="quarter" idx="4"/>
          </p:nvPr>
        </p:nvSpPr>
        <p:spPr>
          <a:xfrm>
            <a:off x="1818986" y="9292720"/>
            <a:ext cx="4492914" cy="504000"/>
          </a:xfrm>
          <a:prstGeom prst="rect">
            <a:avLst/>
          </a:prstGeom>
        </p:spPr>
        <p:txBody>
          <a:bodyPr vert="horz" lIns="0" tIns="45720" rIns="0" bIns="45720" rtlCol="0" anchor="b"/>
          <a:lstStyle>
            <a:lvl1pPr algn="l" rtl="0">
              <a:defRPr sz="1000"/>
            </a:lvl1pPr>
          </a:lstStyle>
          <a:p>
            <a:endParaRPr lang="de-DE" dirty="0"/>
          </a:p>
        </p:txBody>
      </p:sp>
      <p:sp>
        <p:nvSpPr>
          <p:cNvPr id="7" name="Foliennummernplatzhalter 6"/>
          <p:cNvSpPr>
            <a:spLocks noGrp="1"/>
          </p:cNvSpPr>
          <p:nvPr>
            <p:ph type="sldNum" sz="quarter" idx="5"/>
          </p:nvPr>
        </p:nvSpPr>
        <p:spPr>
          <a:xfrm>
            <a:off x="477838" y="9292650"/>
            <a:ext cx="432000" cy="504000"/>
          </a:xfrm>
          <a:prstGeom prst="rect">
            <a:avLst/>
          </a:prstGeom>
        </p:spPr>
        <p:txBody>
          <a:bodyPr vert="horz" lIns="0" tIns="45720" rIns="0" bIns="45720" rtlCol="0" anchor="b"/>
          <a:lstStyle>
            <a:lvl1pPr algn="l" rtl="0">
              <a:defRPr sz="1000"/>
            </a:lvl1pPr>
          </a:lstStyle>
          <a:p>
            <a:fld id="{9CB64AB4-7874-472E-9B88-D201B44CC3AF}" type="slidenum">
              <a:rPr lang="de-DE" smtClean="0"/>
              <a:t>‹#›</a:t>
            </a:fld>
            <a:endParaRPr lang="de-DE" dirty="0"/>
          </a:p>
        </p:txBody>
      </p:sp>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tx2"/>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976" userDrawn="1">
          <p15:clr>
            <a:srgbClr val="F26B43"/>
          </p15:clr>
        </p15:guide>
        <p15:guide id="2" orient="horz" pos="301" userDrawn="1">
          <p15:clr>
            <a:srgbClr val="F26B43"/>
          </p15:clr>
        </p15:guide>
        <p15:guide id="3" pos="3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a:t>
            </a:fld>
            <a:endParaRPr lang="de-DE" dirty="0"/>
          </a:p>
        </p:txBody>
      </p:sp>
    </p:spTree>
    <p:extLst>
      <p:ext uri="{BB962C8B-B14F-4D97-AF65-F5344CB8AC3E}">
        <p14:creationId xmlns:p14="http://schemas.microsoft.com/office/powerpoint/2010/main" val="117126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11</a:t>
            </a:fld>
            <a:endParaRPr lang="de-DE" dirty="0"/>
          </a:p>
        </p:txBody>
      </p:sp>
    </p:spTree>
    <p:extLst>
      <p:ext uri="{BB962C8B-B14F-4D97-AF65-F5344CB8AC3E}">
        <p14:creationId xmlns:p14="http://schemas.microsoft.com/office/powerpoint/2010/main" val="63295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C2962F4-891F-4BE6-8970-B77610E66A7E}"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12</a:t>
            </a:fld>
            <a:endParaRPr lang="de-DE" dirty="0"/>
          </a:p>
        </p:txBody>
      </p:sp>
    </p:spTree>
    <p:extLst>
      <p:ext uri="{BB962C8B-B14F-4D97-AF65-F5344CB8AC3E}">
        <p14:creationId xmlns:p14="http://schemas.microsoft.com/office/powerpoint/2010/main" val="151708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F2D7459-65FB-4E77-9AEB-9A114EE5AF55}"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13</a:t>
            </a:fld>
            <a:endParaRPr lang="de-DE" dirty="0"/>
          </a:p>
        </p:txBody>
      </p:sp>
    </p:spTree>
    <p:extLst>
      <p:ext uri="{BB962C8B-B14F-4D97-AF65-F5344CB8AC3E}">
        <p14:creationId xmlns:p14="http://schemas.microsoft.com/office/powerpoint/2010/main" val="160948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1C61D5-10C8-4380-9D90-78FA5B517565}"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14</a:t>
            </a:fld>
            <a:endParaRPr lang="de-DE" dirty="0"/>
          </a:p>
        </p:txBody>
      </p:sp>
    </p:spTree>
    <p:extLst>
      <p:ext uri="{BB962C8B-B14F-4D97-AF65-F5344CB8AC3E}">
        <p14:creationId xmlns:p14="http://schemas.microsoft.com/office/powerpoint/2010/main" val="104191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0D54C58-BB6F-41F9-A3F2-FEBC7B7C2BB4}"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15</a:t>
            </a:fld>
            <a:endParaRPr lang="de-DE" dirty="0"/>
          </a:p>
        </p:txBody>
      </p:sp>
    </p:spTree>
    <p:extLst>
      <p:ext uri="{BB962C8B-B14F-4D97-AF65-F5344CB8AC3E}">
        <p14:creationId xmlns:p14="http://schemas.microsoft.com/office/powerpoint/2010/main" val="316961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3557E2-5291-4355-A9F7-262592A0108B}"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16</a:t>
            </a:fld>
            <a:endParaRPr lang="de-DE" dirty="0"/>
          </a:p>
        </p:txBody>
      </p:sp>
    </p:spTree>
    <p:extLst>
      <p:ext uri="{BB962C8B-B14F-4D97-AF65-F5344CB8AC3E}">
        <p14:creationId xmlns:p14="http://schemas.microsoft.com/office/powerpoint/2010/main" val="216222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7C5E37-C24A-4C64-9DEE-33C7776CC323}"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17</a:t>
            </a:fld>
            <a:endParaRPr lang="de-DE" dirty="0"/>
          </a:p>
        </p:txBody>
      </p:sp>
    </p:spTree>
    <p:extLst>
      <p:ext uri="{BB962C8B-B14F-4D97-AF65-F5344CB8AC3E}">
        <p14:creationId xmlns:p14="http://schemas.microsoft.com/office/powerpoint/2010/main" val="273200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6101B20-64AE-4595-86F5-06A0C0EB68A9}"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18</a:t>
            </a:fld>
            <a:endParaRPr lang="de-DE" dirty="0"/>
          </a:p>
        </p:txBody>
      </p:sp>
    </p:spTree>
    <p:extLst>
      <p:ext uri="{BB962C8B-B14F-4D97-AF65-F5344CB8AC3E}">
        <p14:creationId xmlns:p14="http://schemas.microsoft.com/office/powerpoint/2010/main" val="331879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2A5E8C-6D6E-426E-AC56-2FC7C35A0AAB}"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19</a:t>
            </a:fld>
            <a:endParaRPr lang="de-DE" dirty="0"/>
          </a:p>
        </p:txBody>
      </p:sp>
    </p:spTree>
    <p:extLst>
      <p:ext uri="{BB962C8B-B14F-4D97-AF65-F5344CB8AC3E}">
        <p14:creationId xmlns:p14="http://schemas.microsoft.com/office/powerpoint/2010/main" val="323788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48BED3-4AAC-4BF1-9F38-3A8ED310F892}"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20</a:t>
            </a:fld>
            <a:endParaRPr lang="de-DE" dirty="0"/>
          </a:p>
        </p:txBody>
      </p:sp>
    </p:spTree>
    <p:extLst>
      <p:ext uri="{BB962C8B-B14F-4D97-AF65-F5344CB8AC3E}">
        <p14:creationId xmlns:p14="http://schemas.microsoft.com/office/powerpoint/2010/main" val="337454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A16C4-BC82-412A-BAF8-19EBF8A276E5}"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a:t>
            </a:fld>
            <a:endParaRPr lang="de-DE" dirty="0"/>
          </a:p>
        </p:txBody>
      </p:sp>
    </p:spTree>
    <p:extLst>
      <p:ext uri="{BB962C8B-B14F-4D97-AF65-F5344CB8AC3E}">
        <p14:creationId xmlns:p14="http://schemas.microsoft.com/office/powerpoint/2010/main" val="193255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21</a:t>
            </a:fld>
            <a:endParaRPr lang="de-DE" dirty="0"/>
          </a:p>
        </p:txBody>
      </p:sp>
    </p:spTree>
    <p:extLst>
      <p:ext uri="{BB962C8B-B14F-4D97-AF65-F5344CB8AC3E}">
        <p14:creationId xmlns:p14="http://schemas.microsoft.com/office/powerpoint/2010/main" val="227335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8F23790-CC53-4EF5-BE29-E434C44816BD}"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22</a:t>
            </a:fld>
            <a:endParaRPr lang="de-DE" dirty="0"/>
          </a:p>
        </p:txBody>
      </p:sp>
    </p:spTree>
    <p:extLst>
      <p:ext uri="{BB962C8B-B14F-4D97-AF65-F5344CB8AC3E}">
        <p14:creationId xmlns:p14="http://schemas.microsoft.com/office/powerpoint/2010/main" val="216771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EFEFA99-0B6A-4351-BADF-D0A54FDEB3C0}"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23</a:t>
            </a:fld>
            <a:endParaRPr lang="de-DE" dirty="0"/>
          </a:p>
        </p:txBody>
      </p:sp>
    </p:spTree>
    <p:extLst>
      <p:ext uri="{BB962C8B-B14F-4D97-AF65-F5344CB8AC3E}">
        <p14:creationId xmlns:p14="http://schemas.microsoft.com/office/powerpoint/2010/main" val="32114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E2663BDB-8050-4B5C-8CE4-94661E611069}"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24</a:t>
            </a:fld>
            <a:endParaRPr lang="de-DE" dirty="0"/>
          </a:p>
        </p:txBody>
      </p:sp>
    </p:spTree>
    <p:extLst>
      <p:ext uri="{BB962C8B-B14F-4D97-AF65-F5344CB8AC3E}">
        <p14:creationId xmlns:p14="http://schemas.microsoft.com/office/powerpoint/2010/main" val="136288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2C73C2B-F545-47EF-B311-8A899A6F020B}"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25</a:t>
            </a:fld>
            <a:endParaRPr lang="de-DE" dirty="0"/>
          </a:p>
        </p:txBody>
      </p:sp>
    </p:spTree>
    <p:extLst>
      <p:ext uri="{BB962C8B-B14F-4D97-AF65-F5344CB8AC3E}">
        <p14:creationId xmlns:p14="http://schemas.microsoft.com/office/powerpoint/2010/main" val="3273012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7178466-0D8E-4B4A-8B06-BB2A7B1FCC26}"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26</a:t>
            </a:fld>
            <a:endParaRPr lang="de-DE" dirty="0"/>
          </a:p>
        </p:txBody>
      </p:sp>
    </p:spTree>
    <p:extLst>
      <p:ext uri="{BB962C8B-B14F-4D97-AF65-F5344CB8AC3E}">
        <p14:creationId xmlns:p14="http://schemas.microsoft.com/office/powerpoint/2010/main" val="378413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27</a:t>
            </a:fld>
            <a:endParaRPr lang="de-DE" dirty="0"/>
          </a:p>
        </p:txBody>
      </p:sp>
    </p:spTree>
    <p:extLst>
      <p:ext uri="{BB962C8B-B14F-4D97-AF65-F5344CB8AC3E}">
        <p14:creationId xmlns:p14="http://schemas.microsoft.com/office/powerpoint/2010/main" val="138388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395C23-E3AE-4DE3-9A78-D3D4375C1530}"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28</a:t>
            </a:fld>
            <a:endParaRPr lang="de-DE" dirty="0"/>
          </a:p>
        </p:txBody>
      </p:sp>
    </p:spTree>
    <p:extLst>
      <p:ext uri="{BB962C8B-B14F-4D97-AF65-F5344CB8AC3E}">
        <p14:creationId xmlns:p14="http://schemas.microsoft.com/office/powerpoint/2010/main" val="304287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08FA76-CAD8-4EAC-B077-6C6AD961216F}"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29</a:t>
            </a:fld>
            <a:endParaRPr lang="de-DE" dirty="0"/>
          </a:p>
        </p:txBody>
      </p:sp>
    </p:spTree>
    <p:extLst>
      <p:ext uri="{BB962C8B-B14F-4D97-AF65-F5344CB8AC3E}">
        <p14:creationId xmlns:p14="http://schemas.microsoft.com/office/powerpoint/2010/main" val="428584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D88D61C-E7DD-4984-B3B2-739ECE71888C}"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30</a:t>
            </a:fld>
            <a:endParaRPr lang="de-DE" dirty="0"/>
          </a:p>
        </p:txBody>
      </p:sp>
    </p:spTree>
    <p:extLst>
      <p:ext uri="{BB962C8B-B14F-4D97-AF65-F5344CB8AC3E}">
        <p14:creationId xmlns:p14="http://schemas.microsoft.com/office/powerpoint/2010/main" val="220964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a:t>
            </a:fld>
            <a:endParaRPr lang="de-DE" dirty="0"/>
          </a:p>
        </p:txBody>
      </p:sp>
    </p:spTree>
    <p:extLst>
      <p:ext uri="{BB962C8B-B14F-4D97-AF65-F5344CB8AC3E}">
        <p14:creationId xmlns:p14="http://schemas.microsoft.com/office/powerpoint/2010/main" val="227462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6E0086-C00B-4DAC-8228-E5C72D81073F}"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31</a:t>
            </a:fld>
            <a:endParaRPr lang="de-DE" dirty="0"/>
          </a:p>
        </p:txBody>
      </p:sp>
    </p:spTree>
    <p:extLst>
      <p:ext uri="{BB962C8B-B14F-4D97-AF65-F5344CB8AC3E}">
        <p14:creationId xmlns:p14="http://schemas.microsoft.com/office/powerpoint/2010/main" val="1776424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32</a:t>
            </a:fld>
            <a:endParaRPr lang="de-DE" dirty="0"/>
          </a:p>
        </p:txBody>
      </p:sp>
    </p:spTree>
    <p:extLst>
      <p:ext uri="{BB962C8B-B14F-4D97-AF65-F5344CB8AC3E}">
        <p14:creationId xmlns:p14="http://schemas.microsoft.com/office/powerpoint/2010/main" val="4037705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9B286DB-677D-4AD7-8BBC-E7E54A4DE3FC}"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33</a:t>
            </a:fld>
            <a:endParaRPr lang="de-DE" dirty="0"/>
          </a:p>
        </p:txBody>
      </p:sp>
    </p:spTree>
    <p:extLst>
      <p:ext uri="{BB962C8B-B14F-4D97-AF65-F5344CB8AC3E}">
        <p14:creationId xmlns:p14="http://schemas.microsoft.com/office/powerpoint/2010/main" val="423862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851279D-05D5-4B02-8791-3BDE731EB879}"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34</a:t>
            </a:fld>
            <a:endParaRPr lang="de-DE" dirty="0"/>
          </a:p>
        </p:txBody>
      </p:sp>
    </p:spTree>
    <p:extLst>
      <p:ext uri="{BB962C8B-B14F-4D97-AF65-F5344CB8AC3E}">
        <p14:creationId xmlns:p14="http://schemas.microsoft.com/office/powerpoint/2010/main" val="1550449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5650029-F9CB-4FE8-81A8-122D17EB6628}"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35</a:t>
            </a:fld>
            <a:endParaRPr lang="de-DE" dirty="0"/>
          </a:p>
        </p:txBody>
      </p:sp>
    </p:spTree>
    <p:extLst>
      <p:ext uri="{BB962C8B-B14F-4D97-AF65-F5344CB8AC3E}">
        <p14:creationId xmlns:p14="http://schemas.microsoft.com/office/powerpoint/2010/main" val="2108460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EA707A5-3E0A-40D0-9A24-DD068BD69847}"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36</a:t>
            </a:fld>
            <a:endParaRPr lang="de-DE" dirty="0"/>
          </a:p>
        </p:txBody>
      </p:sp>
    </p:spTree>
    <p:extLst>
      <p:ext uri="{BB962C8B-B14F-4D97-AF65-F5344CB8AC3E}">
        <p14:creationId xmlns:p14="http://schemas.microsoft.com/office/powerpoint/2010/main" val="269890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37</a:t>
            </a:fld>
            <a:endParaRPr lang="de-DE" dirty="0"/>
          </a:p>
        </p:txBody>
      </p:sp>
    </p:spTree>
    <p:extLst>
      <p:ext uri="{BB962C8B-B14F-4D97-AF65-F5344CB8AC3E}">
        <p14:creationId xmlns:p14="http://schemas.microsoft.com/office/powerpoint/2010/main" val="2660204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B2FBFA-3ABE-4597-9602-E8EA5B673CA7}"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38</a:t>
            </a:fld>
            <a:endParaRPr lang="de-DE" dirty="0"/>
          </a:p>
        </p:txBody>
      </p:sp>
    </p:spTree>
    <p:extLst>
      <p:ext uri="{BB962C8B-B14F-4D97-AF65-F5344CB8AC3E}">
        <p14:creationId xmlns:p14="http://schemas.microsoft.com/office/powerpoint/2010/main" val="2707850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00C7D-9088-4DAD-AEB1-5AEC8FACF564}"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39</a:t>
            </a:fld>
            <a:endParaRPr lang="de-DE" dirty="0"/>
          </a:p>
        </p:txBody>
      </p:sp>
    </p:spTree>
    <p:extLst>
      <p:ext uri="{BB962C8B-B14F-4D97-AF65-F5344CB8AC3E}">
        <p14:creationId xmlns:p14="http://schemas.microsoft.com/office/powerpoint/2010/main" val="709806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7570B23-FF66-4E85-A7D5-7F4E6C9FB986}"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40</a:t>
            </a:fld>
            <a:endParaRPr lang="de-DE" dirty="0"/>
          </a:p>
        </p:txBody>
      </p:sp>
    </p:spTree>
    <p:extLst>
      <p:ext uri="{BB962C8B-B14F-4D97-AF65-F5344CB8AC3E}">
        <p14:creationId xmlns:p14="http://schemas.microsoft.com/office/powerpoint/2010/main" val="306156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19BE9F-F54B-4890-B589-21E5ED7E83C0}"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a:t>
            </a:fld>
            <a:endParaRPr lang="de-DE" dirty="0"/>
          </a:p>
        </p:txBody>
      </p:sp>
    </p:spTree>
    <p:extLst>
      <p:ext uri="{BB962C8B-B14F-4D97-AF65-F5344CB8AC3E}">
        <p14:creationId xmlns:p14="http://schemas.microsoft.com/office/powerpoint/2010/main" val="49544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3F2C6CC-A6F0-4895-B1C0-628A9F83793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41</a:t>
            </a:fld>
            <a:endParaRPr lang="de-DE" dirty="0"/>
          </a:p>
        </p:txBody>
      </p:sp>
    </p:spTree>
    <p:extLst>
      <p:ext uri="{BB962C8B-B14F-4D97-AF65-F5344CB8AC3E}">
        <p14:creationId xmlns:p14="http://schemas.microsoft.com/office/powerpoint/2010/main" val="2391058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E92567-EBA7-4323-A81A-27EF698C56D3}"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42</a:t>
            </a:fld>
            <a:endParaRPr lang="de-DE" dirty="0"/>
          </a:p>
        </p:txBody>
      </p:sp>
    </p:spTree>
    <p:extLst>
      <p:ext uri="{BB962C8B-B14F-4D97-AF65-F5344CB8AC3E}">
        <p14:creationId xmlns:p14="http://schemas.microsoft.com/office/powerpoint/2010/main" val="2568933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6105F4-69D1-4793-A056-858B90F86669}"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43</a:t>
            </a:fld>
            <a:endParaRPr lang="de-DE" dirty="0"/>
          </a:p>
        </p:txBody>
      </p:sp>
    </p:spTree>
    <p:extLst>
      <p:ext uri="{BB962C8B-B14F-4D97-AF65-F5344CB8AC3E}">
        <p14:creationId xmlns:p14="http://schemas.microsoft.com/office/powerpoint/2010/main" val="557353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A733231-49AA-4E19-9EB4-D5D62303B6BF}"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44</a:t>
            </a:fld>
            <a:endParaRPr lang="de-DE" dirty="0"/>
          </a:p>
        </p:txBody>
      </p:sp>
    </p:spTree>
    <p:extLst>
      <p:ext uri="{BB962C8B-B14F-4D97-AF65-F5344CB8AC3E}">
        <p14:creationId xmlns:p14="http://schemas.microsoft.com/office/powerpoint/2010/main" val="1944589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C8A89C0-66E4-4BA2-AC22-FBC85C5A69E6}"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45</a:t>
            </a:fld>
            <a:endParaRPr lang="de-DE" dirty="0"/>
          </a:p>
        </p:txBody>
      </p:sp>
    </p:spTree>
    <p:extLst>
      <p:ext uri="{BB962C8B-B14F-4D97-AF65-F5344CB8AC3E}">
        <p14:creationId xmlns:p14="http://schemas.microsoft.com/office/powerpoint/2010/main" val="585499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D38AE87-5F86-45A6-9FF0-FC7B6895A5BA}"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46</a:t>
            </a:fld>
            <a:endParaRPr lang="de-DE" dirty="0"/>
          </a:p>
        </p:txBody>
      </p:sp>
    </p:spTree>
    <p:extLst>
      <p:ext uri="{BB962C8B-B14F-4D97-AF65-F5344CB8AC3E}">
        <p14:creationId xmlns:p14="http://schemas.microsoft.com/office/powerpoint/2010/main" val="577411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4ABA6F-14E0-4195-B17D-4378CAF399C2}"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47</a:t>
            </a:fld>
            <a:endParaRPr lang="de-DE" dirty="0"/>
          </a:p>
        </p:txBody>
      </p:sp>
    </p:spTree>
    <p:extLst>
      <p:ext uri="{BB962C8B-B14F-4D97-AF65-F5344CB8AC3E}">
        <p14:creationId xmlns:p14="http://schemas.microsoft.com/office/powerpoint/2010/main" val="4281088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9239C9B-2DC7-4D48-BAFA-6CF1C1CE852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48</a:t>
            </a:fld>
            <a:endParaRPr lang="de-DE" dirty="0"/>
          </a:p>
        </p:txBody>
      </p:sp>
    </p:spTree>
    <p:extLst>
      <p:ext uri="{BB962C8B-B14F-4D97-AF65-F5344CB8AC3E}">
        <p14:creationId xmlns:p14="http://schemas.microsoft.com/office/powerpoint/2010/main" val="2093121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1F1BD4F-5CCA-4F4F-B4CE-4CE0A9DE2656}"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49</a:t>
            </a:fld>
            <a:endParaRPr lang="de-DE" dirty="0"/>
          </a:p>
        </p:txBody>
      </p:sp>
    </p:spTree>
    <p:extLst>
      <p:ext uri="{BB962C8B-B14F-4D97-AF65-F5344CB8AC3E}">
        <p14:creationId xmlns:p14="http://schemas.microsoft.com/office/powerpoint/2010/main" val="1957776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51</a:t>
            </a:fld>
            <a:endParaRPr lang="de-DE" dirty="0"/>
          </a:p>
        </p:txBody>
      </p:sp>
    </p:spTree>
    <p:extLst>
      <p:ext uri="{BB962C8B-B14F-4D97-AF65-F5344CB8AC3E}">
        <p14:creationId xmlns:p14="http://schemas.microsoft.com/office/powerpoint/2010/main" val="278595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BB3E4E-25A8-4DEC-815B-F0BD3292E510}"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a:t>
            </a:fld>
            <a:endParaRPr lang="de-DE" dirty="0"/>
          </a:p>
        </p:txBody>
      </p:sp>
    </p:spTree>
    <p:extLst>
      <p:ext uri="{BB962C8B-B14F-4D97-AF65-F5344CB8AC3E}">
        <p14:creationId xmlns:p14="http://schemas.microsoft.com/office/powerpoint/2010/main" val="3200805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E2F668-2C3F-4241-B55D-8928B8EE1A8A}"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52</a:t>
            </a:fld>
            <a:endParaRPr lang="de-DE" dirty="0"/>
          </a:p>
        </p:txBody>
      </p:sp>
    </p:spTree>
    <p:extLst>
      <p:ext uri="{BB962C8B-B14F-4D97-AF65-F5344CB8AC3E}">
        <p14:creationId xmlns:p14="http://schemas.microsoft.com/office/powerpoint/2010/main" val="108304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D28FBDF-BD3A-48AF-9559-1C9A72410269}"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54</a:t>
            </a:fld>
            <a:endParaRPr lang="de-DE" dirty="0"/>
          </a:p>
        </p:txBody>
      </p:sp>
    </p:spTree>
    <p:extLst>
      <p:ext uri="{BB962C8B-B14F-4D97-AF65-F5344CB8AC3E}">
        <p14:creationId xmlns:p14="http://schemas.microsoft.com/office/powerpoint/2010/main" val="2361621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1374223-2B32-4F92-B30B-108A635FA9B8}"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55</a:t>
            </a:fld>
            <a:endParaRPr lang="de-DE" dirty="0"/>
          </a:p>
        </p:txBody>
      </p:sp>
    </p:spTree>
    <p:extLst>
      <p:ext uri="{BB962C8B-B14F-4D97-AF65-F5344CB8AC3E}">
        <p14:creationId xmlns:p14="http://schemas.microsoft.com/office/powerpoint/2010/main" val="2272917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6FBFA-D3D7-4CBD-94D7-5CB347D22863}"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56</a:t>
            </a:fld>
            <a:endParaRPr lang="de-DE" dirty="0"/>
          </a:p>
        </p:txBody>
      </p:sp>
    </p:spTree>
    <p:extLst>
      <p:ext uri="{BB962C8B-B14F-4D97-AF65-F5344CB8AC3E}">
        <p14:creationId xmlns:p14="http://schemas.microsoft.com/office/powerpoint/2010/main" val="2317820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51FF34F-1453-45AB-A84C-514B15F1E137}"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57</a:t>
            </a:fld>
            <a:endParaRPr lang="de-DE" dirty="0"/>
          </a:p>
        </p:txBody>
      </p:sp>
    </p:spTree>
    <p:extLst>
      <p:ext uri="{BB962C8B-B14F-4D97-AF65-F5344CB8AC3E}">
        <p14:creationId xmlns:p14="http://schemas.microsoft.com/office/powerpoint/2010/main" val="230698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AC0933A-2B41-40CE-A8B2-1F3DF96EC7DC}"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58</a:t>
            </a:fld>
            <a:endParaRPr lang="de-DE" dirty="0"/>
          </a:p>
        </p:txBody>
      </p:sp>
    </p:spTree>
    <p:extLst>
      <p:ext uri="{BB962C8B-B14F-4D97-AF65-F5344CB8AC3E}">
        <p14:creationId xmlns:p14="http://schemas.microsoft.com/office/powerpoint/2010/main" val="2725749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BA34984-46F5-41BA-AA87-DC8ECBA1248A}"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59</a:t>
            </a:fld>
            <a:endParaRPr lang="de-DE" dirty="0"/>
          </a:p>
        </p:txBody>
      </p:sp>
    </p:spTree>
    <p:extLst>
      <p:ext uri="{BB962C8B-B14F-4D97-AF65-F5344CB8AC3E}">
        <p14:creationId xmlns:p14="http://schemas.microsoft.com/office/powerpoint/2010/main" val="1632082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07532D-BCCA-4E54-860C-95CB1B2976FA}"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60</a:t>
            </a:fld>
            <a:endParaRPr lang="de-DE" dirty="0"/>
          </a:p>
        </p:txBody>
      </p:sp>
    </p:spTree>
    <p:extLst>
      <p:ext uri="{BB962C8B-B14F-4D97-AF65-F5344CB8AC3E}">
        <p14:creationId xmlns:p14="http://schemas.microsoft.com/office/powerpoint/2010/main" val="1055421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FE9A691-CD9B-491A-B7F3-529EA92022D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61</a:t>
            </a:fld>
            <a:endParaRPr lang="de-DE" dirty="0"/>
          </a:p>
        </p:txBody>
      </p:sp>
    </p:spTree>
    <p:extLst>
      <p:ext uri="{BB962C8B-B14F-4D97-AF65-F5344CB8AC3E}">
        <p14:creationId xmlns:p14="http://schemas.microsoft.com/office/powerpoint/2010/main" val="3752635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6E583E-45B6-4A76-A212-AA84FDF27618}"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62</a:t>
            </a:fld>
            <a:endParaRPr lang="de-DE" dirty="0"/>
          </a:p>
        </p:txBody>
      </p:sp>
    </p:spTree>
    <p:extLst>
      <p:ext uri="{BB962C8B-B14F-4D97-AF65-F5344CB8AC3E}">
        <p14:creationId xmlns:p14="http://schemas.microsoft.com/office/powerpoint/2010/main" val="88155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463F82D-E6D2-4E5E-999B-916FC3382AD9}"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a:t>
            </a:fld>
            <a:endParaRPr lang="de-DE" dirty="0"/>
          </a:p>
        </p:txBody>
      </p:sp>
    </p:spTree>
    <p:extLst>
      <p:ext uri="{BB962C8B-B14F-4D97-AF65-F5344CB8AC3E}">
        <p14:creationId xmlns:p14="http://schemas.microsoft.com/office/powerpoint/2010/main" val="113385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45E872-BEF9-4739-8B50-5193B87526ED}"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63</a:t>
            </a:fld>
            <a:endParaRPr lang="de-DE" dirty="0"/>
          </a:p>
        </p:txBody>
      </p:sp>
    </p:spTree>
    <p:extLst>
      <p:ext uri="{BB962C8B-B14F-4D97-AF65-F5344CB8AC3E}">
        <p14:creationId xmlns:p14="http://schemas.microsoft.com/office/powerpoint/2010/main" val="1438781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FC9EA44-A1A4-4D35-B116-5A24F7A825C4}"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64</a:t>
            </a:fld>
            <a:endParaRPr lang="de-DE" dirty="0"/>
          </a:p>
        </p:txBody>
      </p:sp>
    </p:spTree>
    <p:extLst>
      <p:ext uri="{BB962C8B-B14F-4D97-AF65-F5344CB8AC3E}">
        <p14:creationId xmlns:p14="http://schemas.microsoft.com/office/powerpoint/2010/main" val="3904481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55867E4-CEE9-40BF-B6D2-316E283009C8}"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65</a:t>
            </a:fld>
            <a:endParaRPr lang="de-DE" dirty="0"/>
          </a:p>
        </p:txBody>
      </p:sp>
    </p:spTree>
    <p:extLst>
      <p:ext uri="{BB962C8B-B14F-4D97-AF65-F5344CB8AC3E}">
        <p14:creationId xmlns:p14="http://schemas.microsoft.com/office/powerpoint/2010/main" val="3898992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089477-F93F-4E7B-B6B9-2A071C245852}"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66</a:t>
            </a:fld>
            <a:endParaRPr lang="de-DE" dirty="0"/>
          </a:p>
        </p:txBody>
      </p:sp>
    </p:spTree>
    <p:extLst>
      <p:ext uri="{BB962C8B-B14F-4D97-AF65-F5344CB8AC3E}">
        <p14:creationId xmlns:p14="http://schemas.microsoft.com/office/powerpoint/2010/main" val="2689776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BD562D3-57B7-4901-B53A-46C64FB4954D}"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67</a:t>
            </a:fld>
            <a:endParaRPr lang="de-DE" dirty="0"/>
          </a:p>
        </p:txBody>
      </p:sp>
    </p:spTree>
    <p:extLst>
      <p:ext uri="{BB962C8B-B14F-4D97-AF65-F5344CB8AC3E}">
        <p14:creationId xmlns:p14="http://schemas.microsoft.com/office/powerpoint/2010/main" val="4109990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00D491-206A-4CDC-BAB5-F00764C65D18}"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68</a:t>
            </a:fld>
            <a:endParaRPr lang="de-DE" dirty="0"/>
          </a:p>
        </p:txBody>
      </p:sp>
    </p:spTree>
    <p:extLst>
      <p:ext uri="{BB962C8B-B14F-4D97-AF65-F5344CB8AC3E}">
        <p14:creationId xmlns:p14="http://schemas.microsoft.com/office/powerpoint/2010/main" val="15899214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93C1F29-630C-4306-BA38-E0263CE6B008}"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69</a:t>
            </a:fld>
            <a:endParaRPr lang="de-DE" dirty="0"/>
          </a:p>
        </p:txBody>
      </p:sp>
    </p:spTree>
    <p:extLst>
      <p:ext uri="{BB962C8B-B14F-4D97-AF65-F5344CB8AC3E}">
        <p14:creationId xmlns:p14="http://schemas.microsoft.com/office/powerpoint/2010/main" val="3828643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71462B-6F81-4219-B2A8-5214B72D4C7B}"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70</a:t>
            </a:fld>
            <a:endParaRPr lang="de-DE" dirty="0"/>
          </a:p>
        </p:txBody>
      </p:sp>
    </p:spTree>
    <p:extLst>
      <p:ext uri="{BB962C8B-B14F-4D97-AF65-F5344CB8AC3E}">
        <p14:creationId xmlns:p14="http://schemas.microsoft.com/office/powerpoint/2010/main" val="1536437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8288184-11E9-4F3E-82F1-EC0B79B63C0D}"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71</a:t>
            </a:fld>
            <a:endParaRPr lang="de-DE" dirty="0"/>
          </a:p>
        </p:txBody>
      </p:sp>
    </p:spTree>
    <p:extLst>
      <p:ext uri="{BB962C8B-B14F-4D97-AF65-F5344CB8AC3E}">
        <p14:creationId xmlns:p14="http://schemas.microsoft.com/office/powerpoint/2010/main" val="2334988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E8F1221-8199-4A74-BE43-8D0BDEB8FB49}"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72</a:t>
            </a:fld>
            <a:endParaRPr lang="de-DE" dirty="0"/>
          </a:p>
        </p:txBody>
      </p:sp>
    </p:spTree>
    <p:extLst>
      <p:ext uri="{BB962C8B-B14F-4D97-AF65-F5344CB8AC3E}">
        <p14:creationId xmlns:p14="http://schemas.microsoft.com/office/powerpoint/2010/main" val="319797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1476CD-380F-4A5A-A000-C471187381DE}"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a:t>
            </a:fld>
            <a:endParaRPr lang="de-DE" dirty="0"/>
          </a:p>
        </p:txBody>
      </p:sp>
    </p:spTree>
    <p:extLst>
      <p:ext uri="{BB962C8B-B14F-4D97-AF65-F5344CB8AC3E}">
        <p14:creationId xmlns:p14="http://schemas.microsoft.com/office/powerpoint/2010/main" val="72885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2BE6336-BE32-4792-969C-761C865E1055}"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73</a:t>
            </a:fld>
            <a:endParaRPr lang="de-DE" dirty="0"/>
          </a:p>
        </p:txBody>
      </p:sp>
    </p:spTree>
    <p:extLst>
      <p:ext uri="{BB962C8B-B14F-4D97-AF65-F5344CB8AC3E}">
        <p14:creationId xmlns:p14="http://schemas.microsoft.com/office/powerpoint/2010/main" val="12235601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538F02-26B6-405E-B6F1-74DC6815E6EE}"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74</a:t>
            </a:fld>
            <a:endParaRPr lang="de-DE" dirty="0"/>
          </a:p>
        </p:txBody>
      </p:sp>
    </p:spTree>
    <p:extLst>
      <p:ext uri="{BB962C8B-B14F-4D97-AF65-F5344CB8AC3E}">
        <p14:creationId xmlns:p14="http://schemas.microsoft.com/office/powerpoint/2010/main" val="3850415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46391-33DB-418A-B6C6-4D1076F88990}"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75</a:t>
            </a:fld>
            <a:endParaRPr lang="de-DE" dirty="0"/>
          </a:p>
        </p:txBody>
      </p:sp>
    </p:spTree>
    <p:extLst>
      <p:ext uri="{BB962C8B-B14F-4D97-AF65-F5344CB8AC3E}">
        <p14:creationId xmlns:p14="http://schemas.microsoft.com/office/powerpoint/2010/main" val="31913378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10FD22D-15C3-4129-92F2-2723B119B938}"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76</a:t>
            </a:fld>
            <a:endParaRPr lang="de-DE" dirty="0"/>
          </a:p>
        </p:txBody>
      </p:sp>
    </p:spTree>
    <p:extLst>
      <p:ext uri="{BB962C8B-B14F-4D97-AF65-F5344CB8AC3E}">
        <p14:creationId xmlns:p14="http://schemas.microsoft.com/office/powerpoint/2010/main" val="14588124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F82C832-5020-453A-8B6F-F9D46523C93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77</a:t>
            </a:fld>
            <a:endParaRPr lang="de-DE" dirty="0"/>
          </a:p>
        </p:txBody>
      </p:sp>
    </p:spTree>
    <p:extLst>
      <p:ext uri="{BB962C8B-B14F-4D97-AF65-F5344CB8AC3E}">
        <p14:creationId xmlns:p14="http://schemas.microsoft.com/office/powerpoint/2010/main" val="2501442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5D1F0D7-E651-4FAE-BB49-BB2AB5F08023}"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78</a:t>
            </a:fld>
            <a:endParaRPr lang="de-DE" dirty="0"/>
          </a:p>
        </p:txBody>
      </p:sp>
    </p:spTree>
    <p:extLst>
      <p:ext uri="{BB962C8B-B14F-4D97-AF65-F5344CB8AC3E}">
        <p14:creationId xmlns:p14="http://schemas.microsoft.com/office/powerpoint/2010/main" val="4101678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5C4474-F844-4589-B0B9-75087C527910}"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79</a:t>
            </a:fld>
            <a:endParaRPr lang="de-DE" dirty="0"/>
          </a:p>
        </p:txBody>
      </p:sp>
    </p:spTree>
    <p:extLst>
      <p:ext uri="{BB962C8B-B14F-4D97-AF65-F5344CB8AC3E}">
        <p14:creationId xmlns:p14="http://schemas.microsoft.com/office/powerpoint/2010/main" val="2125032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353730E-DE62-4115-8459-653172089C40}"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80</a:t>
            </a:fld>
            <a:endParaRPr lang="de-DE" dirty="0"/>
          </a:p>
        </p:txBody>
      </p:sp>
    </p:spTree>
    <p:extLst>
      <p:ext uri="{BB962C8B-B14F-4D97-AF65-F5344CB8AC3E}">
        <p14:creationId xmlns:p14="http://schemas.microsoft.com/office/powerpoint/2010/main" val="12974442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76C247-6FBA-417B-8BBB-1B68C627D303}"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81</a:t>
            </a:fld>
            <a:endParaRPr lang="de-DE" dirty="0"/>
          </a:p>
        </p:txBody>
      </p:sp>
    </p:spTree>
    <p:extLst>
      <p:ext uri="{BB962C8B-B14F-4D97-AF65-F5344CB8AC3E}">
        <p14:creationId xmlns:p14="http://schemas.microsoft.com/office/powerpoint/2010/main" val="358244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E6A904C-7EAC-46F5-A9D1-603E758AE64D}"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82</a:t>
            </a:fld>
            <a:endParaRPr lang="de-DE" dirty="0"/>
          </a:p>
        </p:txBody>
      </p:sp>
    </p:spTree>
    <p:extLst>
      <p:ext uri="{BB962C8B-B14F-4D97-AF65-F5344CB8AC3E}">
        <p14:creationId xmlns:p14="http://schemas.microsoft.com/office/powerpoint/2010/main" val="166567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E2C941B-220B-47EE-9BBB-121F5D9C4DAF}"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9</a:t>
            </a:fld>
            <a:endParaRPr lang="de-DE" dirty="0"/>
          </a:p>
        </p:txBody>
      </p:sp>
    </p:spTree>
    <p:extLst>
      <p:ext uri="{BB962C8B-B14F-4D97-AF65-F5344CB8AC3E}">
        <p14:creationId xmlns:p14="http://schemas.microsoft.com/office/powerpoint/2010/main" val="233565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A4FBC2F-5A7F-4238-8EE0-C86C98CA385E}"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83</a:t>
            </a:fld>
            <a:endParaRPr lang="de-DE" dirty="0"/>
          </a:p>
        </p:txBody>
      </p:sp>
    </p:spTree>
    <p:extLst>
      <p:ext uri="{BB962C8B-B14F-4D97-AF65-F5344CB8AC3E}">
        <p14:creationId xmlns:p14="http://schemas.microsoft.com/office/powerpoint/2010/main" val="1626238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AE0F80-A651-4132-8063-AE73B85C1D82}"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84</a:t>
            </a:fld>
            <a:endParaRPr lang="de-DE" dirty="0"/>
          </a:p>
        </p:txBody>
      </p:sp>
    </p:spTree>
    <p:extLst>
      <p:ext uri="{BB962C8B-B14F-4D97-AF65-F5344CB8AC3E}">
        <p14:creationId xmlns:p14="http://schemas.microsoft.com/office/powerpoint/2010/main" val="24289345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F86320-68C8-490A-B458-09387D42B9A1}"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85</a:t>
            </a:fld>
            <a:endParaRPr lang="de-DE" dirty="0"/>
          </a:p>
        </p:txBody>
      </p:sp>
    </p:spTree>
    <p:extLst>
      <p:ext uri="{BB962C8B-B14F-4D97-AF65-F5344CB8AC3E}">
        <p14:creationId xmlns:p14="http://schemas.microsoft.com/office/powerpoint/2010/main" val="11561087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F7093C0-B050-4AE1-AC85-F4F799DEA5EE}"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86</a:t>
            </a:fld>
            <a:endParaRPr lang="de-DE" dirty="0"/>
          </a:p>
        </p:txBody>
      </p:sp>
    </p:spTree>
    <p:extLst>
      <p:ext uri="{BB962C8B-B14F-4D97-AF65-F5344CB8AC3E}">
        <p14:creationId xmlns:p14="http://schemas.microsoft.com/office/powerpoint/2010/main" val="3097770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4BE82B1-CCE3-46DF-80F8-26D63A5ABC4D}"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87</a:t>
            </a:fld>
            <a:endParaRPr lang="de-DE" dirty="0"/>
          </a:p>
        </p:txBody>
      </p:sp>
    </p:spTree>
    <p:extLst>
      <p:ext uri="{BB962C8B-B14F-4D97-AF65-F5344CB8AC3E}">
        <p14:creationId xmlns:p14="http://schemas.microsoft.com/office/powerpoint/2010/main" val="264804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3FD207-D0D3-4A69-8E6C-8107289BFD4E}" type="datetime1">
              <a:rPr lang="de-DE" smtClean="0"/>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10</a:t>
            </a:fld>
            <a:endParaRPr lang="de-DE" dirty="0"/>
          </a:p>
        </p:txBody>
      </p:sp>
    </p:spTree>
    <p:extLst>
      <p:ext uri="{BB962C8B-B14F-4D97-AF65-F5344CB8AC3E}">
        <p14:creationId xmlns:p14="http://schemas.microsoft.com/office/powerpoint/2010/main" val="56733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236566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8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Picture Placeholder 14"/>
          <p:cNvSpPr>
            <a:spLocks noGrp="1"/>
          </p:cNvSpPr>
          <p:nvPr>
            <p:ph type="pic" sz="quarter" idx="16"/>
          </p:nvPr>
        </p:nvSpPr>
        <p:spPr bwMode="gray">
          <a:xfrm>
            <a:off x="0" y="-1"/>
            <a:ext cx="12190413" cy="5693899"/>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txBody>
          <a:bodyPr wrap="square" tIns="792000" anchor="ctr">
            <a:noAutofit/>
          </a:bodyPr>
          <a:lstStyle>
            <a:lvl1pPr marL="0" indent="0" algn="ctr">
              <a:buNone/>
              <a:defRPr cap="none" baseline="0">
                <a:solidFill>
                  <a:schemeClr val="tx1"/>
                </a:solidFill>
              </a:defRPr>
            </a:lvl1pPr>
          </a:lstStyle>
          <a:p>
            <a:endParaRPr lang="de-DE" dirty="0" smtClean="0"/>
          </a:p>
        </p:txBody>
      </p:sp>
      <p:sp>
        <p:nvSpPr>
          <p:cNvPr id="3" name="Textplatzhalter 2"/>
          <p:cNvSpPr>
            <a:spLocks noGrp="1"/>
          </p:cNvSpPr>
          <p:nvPr>
            <p:ph type="body" sz="quarter" idx="15" hasCustomPrompt="1"/>
          </p:nvPr>
        </p:nvSpPr>
        <p:spPr bwMode="gray">
          <a:xfrm>
            <a:off x="1278" y="0"/>
            <a:ext cx="6092825" cy="3400426"/>
          </a:xfrm>
          <a:blipFill>
            <a:blip r:embed="rId6"/>
            <a:stretch>
              <a:fillRect/>
            </a:stretch>
          </a:blipFill>
        </p:spPr>
        <p:txBody>
          <a:bodyPr/>
          <a:lstStyle>
            <a:lvl1pPr marL="0" indent="0" rtl="0">
              <a:buNone/>
              <a:defRPr baseline="0"/>
            </a:lvl1pPr>
          </a:lstStyle>
          <a:p>
            <a:pPr lvl="0"/>
            <a:r>
              <a:rPr lang="de-DE" dirty="0"/>
              <a:t> </a:t>
            </a:r>
          </a:p>
        </p:txBody>
      </p:sp>
      <p:sp>
        <p:nvSpPr>
          <p:cNvPr id="9" name="Untertitel 2"/>
          <p:cNvSpPr>
            <a:spLocks noGrp="1"/>
          </p:cNvSpPr>
          <p:nvPr>
            <p:ph type="subTitle" idx="1" hasCustomPrompt="1"/>
          </p:nvPr>
        </p:nvSpPr>
        <p:spPr bwMode="gray">
          <a:xfrm>
            <a:off x="550436" y="1989744"/>
            <a:ext cx="5112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20pt</a:t>
            </a:r>
            <a:br>
              <a:rPr lang="de-DE" dirty="0"/>
            </a:br>
            <a:r>
              <a:rPr lang="de-DE" dirty="0"/>
              <a:t>Bild ändern wie folgt: </a:t>
            </a:r>
            <a:r>
              <a:rPr lang="de-DE" dirty="0" smtClean="0"/>
              <a:t>„Grafik einfügen“</a:t>
            </a:r>
          </a:p>
        </p:txBody>
      </p:sp>
      <p:sp>
        <p:nvSpPr>
          <p:cNvPr id="8" name="Titel 1"/>
          <p:cNvSpPr>
            <a:spLocks noGrp="1"/>
          </p:cNvSpPr>
          <p:nvPr>
            <p:ph type="ctrTitle" hasCustomPrompt="1"/>
          </p:nvPr>
        </p:nvSpPr>
        <p:spPr bwMode="gray">
          <a:xfrm>
            <a:off x="550436" y="477584"/>
            <a:ext cx="5112000" cy="1440000"/>
          </a:xfrm>
        </p:spPr>
        <p:txBody>
          <a:bodyPr vert="horz"/>
          <a:lstStyle>
            <a:lvl1pPr rtl="0">
              <a:defRPr sz="3200" baseline="0">
                <a:solidFill>
                  <a:schemeClr val="bg1"/>
                </a:solidFill>
              </a:defRPr>
            </a:lvl1pPr>
          </a:lstStyle>
          <a:p>
            <a:r>
              <a:rPr lang="de-DE" dirty="0"/>
              <a:t>Hier steht ein sehr lange </a:t>
            </a:r>
            <a:r>
              <a:rPr lang="de-DE" dirty="0" smtClean="0"/>
              <a:t>Headline 32pt</a:t>
            </a:r>
            <a:endParaRPr lang="de-DE" dirty="0"/>
          </a:p>
        </p:txBody>
      </p:sp>
      <p:pic>
        <p:nvPicPr>
          <p:cNvPr id="10" name="Grafik 9">
            <a:extLst>
              <a:ext uri="{FF2B5EF4-FFF2-40B4-BE49-F238E27FC236}">
                <a16:creationId xmlns:a16="http://schemas.microsoft.com/office/drawing/2014/main" id="{531DEB1C-B976-4AFC-8BA6-5EA8F0BBAB0D}"/>
              </a:ext>
            </a:extLst>
          </p:cNvPr>
          <p:cNvPicPr>
            <a:picLocks noChangeAspect="1"/>
          </p:cNvPicPr>
          <p:nvPr userDrawn="1"/>
        </p:nvPicPr>
        <p:blipFill>
          <a:blip r:embed="rId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791951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946955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1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Inhalt</a:t>
            </a:r>
          </a:p>
        </p:txBody>
      </p:sp>
      <p:sp>
        <p:nvSpPr>
          <p:cNvPr id="7" name="Datumsplatzhalter 6"/>
          <p:cNvSpPr>
            <a:spLocks noGrp="1"/>
          </p:cNvSpPr>
          <p:nvPr>
            <p:ph type="dt" sz="half" idx="10"/>
          </p:nvPr>
        </p:nvSpPr>
        <p:spPr bwMode="gray"/>
        <p:txBody>
          <a:bodyPr/>
          <a:lstStyle>
            <a:lvl1pPr rtl="0">
              <a:defRPr/>
            </a:lvl1pPr>
          </a:lstStyle>
          <a:p>
            <a:fld id="{356C8C04-C0A1-47A2-AFC8-F9E4182150D8}"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3"/>
          </p:nvPr>
        </p:nvSpPr>
        <p:spPr bwMode="gray">
          <a:xfrm>
            <a:off x="550800" y="1701799"/>
            <a:ext cx="11088000" cy="4248000"/>
          </a:xfrm>
        </p:spPr>
        <p:txBody>
          <a:bodyPr/>
          <a:lstStyle>
            <a:lvl1pPr rtl="0">
              <a:defRPr/>
            </a:lvl1pPr>
            <a:lvl2pPr rtl="0">
              <a:defRPr/>
            </a:lvl2pPr>
            <a:lvl3pPr rtl="0">
              <a:defRPr/>
            </a:lvl3pPr>
            <a:lvl4pPr rtl="0">
              <a:defRPr/>
            </a:lvl4pPr>
            <a:lvl5pPr rtl="0">
              <a:defRPr/>
            </a:lvl5pPr>
            <a:lvl6pPr rtl="0">
              <a:defRPr/>
            </a:lvl6pPr>
            <a:lvl7pPr>
              <a:defRPr/>
            </a:lvl7pPr>
            <a:lvl8pPr marL="539750" indent="-180975">
              <a:buFont typeface="Symbol" panose="05050102010706020507" pitchFamily="18" charset="2"/>
              <a:buChar char="-"/>
              <a:defRPr/>
            </a:lvl8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80946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spaltig nur Foto">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8827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4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baseline="0"/>
            </a:lvl1pPr>
          </a:lstStyle>
          <a:p>
            <a:r>
              <a:rPr lang="de-DE" dirty="0"/>
              <a:t>1-spaltig, nur Foto</a:t>
            </a:r>
          </a:p>
        </p:txBody>
      </p:sp>
      <p:sp>
        <p:nvSpPr>
          <p:cNvPr id="7" name="Datumsplatzhalter 6"/>
          <p:cNvSpPr>
            <a:spLocks noGrp="1"/>
          </p:cNvSpPr>
          <p:nvPr>
            <p:ph type="dt" sz="half" idx="10"/>
          </p:nvPr>
        </p:nvSpPr>
        <p:spPr bwMode="gray"/>
        <p:txBody>
          <a:bodyPr/>
          <a:lstStyle>
            <a:lvl1pPr rtl="0">
              <a:defRPr/>
            </a:lvl1pPr>
          </a:lstStyle>
          <a:p>
            <a:fld id="{0B3C94AF-11BC-4ADF-9C6C-FA8D9EE50B2A}"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Bildplatzhalter 2"/>
          <p:cNvSpPr>
            <a:spLocks noGrp="1"/>
          </p:cNvSpPr>
          <p:nvPr>
            <p:ph type="pic" sz="quarter" idx="13"/>
          </p:nvPr>
        </p:nvSpPr>
        <p:spPr bwMode="gray">
          <a:xfrm>
            <a:off x="550436" y="1270144"/>
            <a:ext cx="11089540" cy="4680000"/>
          </a:xfrm>
          <a:pattFill prst="ltUpDiag">
            <a:fgClr>
              <a:schemeClr val="tx2"/>
            </a:fgClr>
            <a:bgClr>
              <a:schemeClr val="bg1"/>
            </a:bgClr>
          </a:pattFill>
        </p:spPr>
        <p:txBody>
          <a:bodyPr tIns="0" bIns="468000" anchor="ctr" anchorCtr="1"/>
          <a:lstStyle>
            <a:lvl1pPr marL="0" indent="0" algn="ctr" rtl="0">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de-DE" dirty="0"/>
              <a:t>Bild durch Klicken auf Symbol hinzufügen</a:t>
            </a:r>
          </a:p>
        </p:txBody>
      </p:sp>
    </p:spTree>
    <p:extLst>
      <p:ext uri="{BB962C8B-B14F-4D97-AF65-F5344CB8AC3E}">
        <p14:creationId xmlns:p14="http://schemas.microsoft.com/office/powerpoint/2010/main" val="9819165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089970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2-spaltig, Text/Foto/Diagramm</a:t>
            </a:r>
          </a:p>
        </p:txBody>
      </p:sp>
      <p:sp>
        <p:nvSpPr>
          <p:cNvPr id="7" name="Datumsplatzhalter 6"/>
          <p:cNvSpPr>
            <a:spLocks noGrp="1"/>
          </p:cNvSpPr>
          <p:nvPr>
            <p:ph type="dt" sz="half" idx="10"/>
          </p:nvPr>
        </p:nvSpPr>
        <p:spPr bwMode="gray"/>
        <p:txBody>
          <a:bodyPr/>
          <a:lstStyle>
            <a:lvl1pPr rtl="0">
              <a:defRPr/>
            </a:lvl1pPr>
          </a:lstStyle>
          <a:p>
            <a:fld id="{ED8D8253-A7D8-452A-B84C-2E23C71DD853}"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976" y="1701799"/>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550436" y="1701554"/>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a:p>
            <a:pPr lvl="0"/>
            <a:endParaRPr lang="de-DE" dirty="0" smtClean="0"/>
          </a:p>
        </p:txBody>
      </p:sp>
    </p:spTree>
    <p:extLst>
      <p:ext uri="{BB962C8B-B14F-4D97-AF65-F5344CB8AC3E}">
        <p14:creationId xmlns:p14="http://schemas.microsoft.com/office/powerpoint/2010/main" val="1911460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13694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8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3-spaltig, Text/Foto/Diagramm</a:t>
            </a:r>
          </a:p>
        </p:txBody>
      </p:sp>
      <p:sp>
        <p:nvSpPr>
          <p:cNvPr id="7" name="Datumsplatzhalter 6"/>
          <p:cNvSpPr>
            <a:spLocks noGrp="1"/>
          </p:cNvSpPr>
          <p:nvPr>
            <p:ph type="dt" sz="half" idx="10"/>
          </p:nvPr>
        </p:nvSpPr>
        <p:spPr bwMode="gray"/>
        <p:txBody>
          <a:bodyPr/>
          <a:lstStyle>
            <a:lvl1pPr rtl="0">
              <a:defRPr/>
            </a:lvl1pPr>
          </a:lstStyle>
          <a:p>
            <a:fld id="{3DD8A411-0CB6-487C-8795-ADC56B4E74AD}"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Inhaltsplatzhalter 2"/>
          <p:cNvSpPr>
            <a:spLocks noGrp="1"/>
          </p:cNvSpPr>
          <p:nvPr>
            <p:ph sz="quarter" idx="17"/>
          </p:nvPr>
        </p:nvSpPr>
        <p:spPr bwMode="gray">
          <a:xfrm>
            <a:off x="436696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6" name="Inhaltsplatzhalter 2"/>
          <p:cNvSpPr>
            <a:spLocks noGrp="1"/>
          </p:cNvSpPr>
          <p:nvPr>
            <p:ph sz="quarter" idx="18"/>
          </p:nvPr>
        </p:nvSpPr>
        <p:spPr bwMode="gray">
          <a:xfrm>
            <a:off x="818397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904483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46979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1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1A7DC849-87A8-4650-8989-876950997362}"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8" name="Inhaltsplatzhalter 2"/>
          <p:cNvSpPr>
            <a:spLocks noGrp="1"/>
          </p:cNvSpPr>
          <p:nvPr>
            <p:ph sz="quarter" idx="18"/>
          </p:nvPr>
        </p:nvSpPr>
        <p:spPr bwMode="gray">
          <a:xfrm>
            <a:off x="34308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9" name="Inhaltsplatzhalter 2"/>
          <p:cNvSpPr>
            <a:spLocks noGrp="1"/>
          </p:cNvSpPr>
          <p:nvPr>
            <p:ph sz="quarter" idx="19"/>
          </p:nvPr>
        </p:nvSpPr>
        <p:spPr bwMode="gray">
          <a:xfrm>
            <a:off x="6311470"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20" name="Inhaltsplatzhalter 2"/>
          <p:cNvSpPr>
            <a:spLocks noGrp="1"/>
          </p:cNvSpPr>
          <p:nvPr>
            <p:ph sz="quarter" idx="20"/>
          </p:nvPr>
        </p:nvSpPr>
        <p:spPr bwMode="gray">
          <a:xfrm>
            <a:off x="919198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18377586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spaltig, 2 Zeilen">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459427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3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C174555F-EE37-41B0-A72F-C208DD9D2CB1}"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2016000"/>
          </a:xfrm>
        </p:spPr>
        <p:txBody>
          <a:bodyPr/>
          <a:lstStyle>
            <a:lvl1pPr rtl="0">
              <a:defRPr sz="1400"/>
            </a:lvl1pPr>
            <a:lvl2pPr rtl="0">
              <a:defRPr sz="1400"/>
            </a:lvl2pPr>
            <a:lvl3pPr rtl="0">
              <a:defRPr sz="1400"/>
            </a:lvl3pPr>
            <a:lvl4pPr rtl="0">
              <a:defRPr sz="1400"/>
            </a:lvl4pPr>
            <a:lvl5pPr rtl="0">
              <a:defRPr sz="1400" baseline="0"/>
            </a:lvl5pPr>
            <a:lvl6pPr marL="539750" indent="-180975">
              <a:buFont typeface="Symbol" panose="05050102010706020507" pitchFamily="18" charset="2"/>
              <a:buChar cha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Inhaltsplatzhalter 2"/>
          <p:cNvSpPr>
            <a:spLocks noGrp="1"/>
          </p:cNvSpPr>
          <p:nvPr>
            <p:ph sz="quarter" idx="21"/>
          </p:nvPr>
        </p:nvSpPr>
        <p:spPr bwMode="gray">
          <a:xfrm>
            <a:off x="5504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 name="Inhaltsplatzhalter 2"/>
          <p:cNvSpPr>
            <a:spLocks noGrp="1"/>
          </p:cNvSpPr>
          <p:nvPr>
            <p:ph sz="quarter" idx="22"/>
          </p:nvPr>
        </p:nvSpPr>
        <p:spPr bwMode="gray">
          <a:xfrm>
            <a:off x="34308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Inhaltsplatzhalter 2"/>
          <p:cNvSpPr>
            <a:spLocks noGrp="1"/>
          </p:cNvSpPr>
          <p:nvPr>
            <p:ph sz="quarter" idx="23"/>
          </p:nvPr>
        </p:nvSpPr>
        <p:spPr bwMode="gray">
          <a:xfrm>
            <a:off x="34308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3" name="Inhaltsplatzhalter 2"/>
          <p:cNvSpPr>
            <a:spLocks noGrp="1"/>
          </p:cNvSpPr>
          <p:nvPr>
            <p:ph sz="quarter" idx="24"/>
          </p:nvPr>
        </p:nvSpPr>
        <p:spPr bwMode="gray">
          <a:xfrm>
            <a:off x="91916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4" name="Inhaltsplatzhalter 2"/>
          <p:cNvSpPr>
            <a:spLocks noGrp="1"/>
          </p:cNvSpPr>
          <p:nvPr>
            <p:ph sz="quarter" idx="25"/>
          </p:nvPr>
        </p:nvSpPr>
        <p:spPr bwMode="gray">
          <a:xfrm>
            <a:off x="91916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5" name="Inhaltsplatzhalter 2"/>
          <p:cNvSpPr>
            <a:spLocks noGrp="1"/>
          </p:cNvSpPr>
          <p:nvPr>
            <p:ph sz="quarter" idx="26"/>
          </p:nvPr>
        </p:nvSpPr>
        <p:spPr bwMode="gray">
          <a:xfrm>
            <a:off x="63112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6" name="Inhaltsplatzhalter 2"/>
          <p:cNvSpPr>
            <a:spLocks noGrp="1"/>
          </p:cNvSpPr>
          <p:nvPr>
            <p:ph sz="quarter" idx="27"/>
          </p:nvPr>
        </p:nvSpPr>
        <p:spPr bwMode="gray">
          <a:xfrm>
            <a:off x="63112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600">
                <a:solidFill>
                  <a:schemeClr val="tx2"/>
                </a:solidFill>
              </a:defRPr>
            </a:lvl2pPr>
            <a:lvl3pPr marL="0" indent="0">
              <a:buNone/>
              <a:defRPr sz="1600">
                <a:solidFill>
                  <a:schemeClr val="tx2"/>
                </a:solidFill>
              </a:defRPr>
            </a:lvl3pPr>
            <a:lvl4pPr marL="0" indent="0">
              <a:buNone/>
              <a:defRPr sz="1600">
                <a:solidFill>
                  <a:schemeClr val="tx2"/>
                </a:solidFill>
              </a:defRPr>
            </a:lvl4pPr>
            <a:lvl5pPr marL="0" indent="0">
              <a:buNone/>
              <a:defRPr sz="1600">
                <a:solidFill>
                  <a:schemeClr val="tx2"/>
                </a:solidFill>
              </a:defRPr>
            </a:lvl5pPr>
            <a:lvl6pPr marL="0" indent="0">
              <a:buNone/>
              <a:defRPr sz="1600">
                <a:solidFill>
                  <a:schemeClr val="tx2"/>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7956695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spalti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4185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6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90791438-CC1E-430B-AA5A-68A11F1D478B}"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666" y="1702144"/>
            <a:ext cx="1728000" cy="4248000"/>
          </a:xfrm>
        </p:spPr>
        <p:txBody>
          <a:bodyPr/>
          <a:lstStyle>
            <a:lvl1pPr rtl="0">
              <a:defRPr sz="1200"/>
            </a:lvl1pPr>
            <a:lvl2pPr rtl="0">
              <a:defRPr sz="1200"/>
            </a:lvl2pPr>
            <a:lvl3pPr rtl="0">
              <a:defRPr sz="1200"/>
            </a:lvl3pPr>
            <a:lvl4pPr marL="360000" indent="-180000" rtl="0">
              <a:buFont typeface="Symbol" panose="05050102010706020507" pitchFamily="18" charset="2"/>
              <a:buChar char="-"/>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242292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Inhaltsplatzhalter 2"/>
          <p:cNvSpPr>
            <a:spLocks noGrp="1"/>
          </p:cNvSpPr>
          <p:nvPr>
            <p:ph sz="quarter" idx="16"/>
          </p:nvPr>
        </p:nvSpPr>
        <p:spPr bwMode="gray">
          <a:xfrm>
            <a:off x="429518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2" name="Inhaltsplatzhalter 2"/>
          <p:cNvSpPr>
            <a:spLocks noGrp="1"/>
          </p:cNvSpPr>
          <p:nvPr>
            <p:ph sz="quarter" idx="17"/>
          </p:nvPr>
        </p:nvSpPr>
        <p:spPr bwMode="gray">
          <a:xfrm>
            <a:off x="616744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3" name="Inhaltsplatzhalter 2"/>
          <p:cNvSpPr>
            <a:spLocks noGrp="1"/>
          </p:cNvSpPr>
          <p:nvPr>
            <p:ph sz="quarter" idx="18"/>
          </p:nvPr>
        </p:nvSpPr>
        <p:spPr bwMode="gray">
          <a:xfrm>
            <a:off x="803970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4" name="Inhaltsplatzhalter 2"/>
          <p:cNvSpPr>
            <a:spLocks noGrp="1"/>
          </p:cNvSpPr>
          <p:nvPr>
            <p:ph sz="quarter" idx="19"/>
          </p:nvPr>
        </p:nvSpPr>
        <p:spPr bwMode="gray">
          <a:xfrm>
            <a:off x="9911966" y="1702144"/>
            <a:ext cx="172801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Titelmasterfor6-spaltig, Text/Foto/Diagramme durch Klicken bearbeiten</a:t>
            </a:r>
            <a:endParaRPr lang="de-DE" dirty="0"/>
          </a:p>
        </p:txBody>
      </p:sp>
    </p:spTree>
    <p:extLst>
      <p:ext uri="{BB962C8B-B14F-4D97-AF65-F5344CB8AC3E}">
        <p14:creationId xmlns:p14="http://schemas.microsoft.com/office/powerpoint/2010/main" val="39714319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spaltig, Foto/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6706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8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8792505A-69F9-4793-8FA6-7E5998A86574}"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226" y="1702144"/>
            <a:ext cx="5400750" cy="4248000"/>
          </a:xfrm>
        </p:spPr>
        <p:txBody>
          <a:bodyPr/>
          <a:lstStyle>
            <a:lvl1pPr rtl="0">
              <a:defRPr sz="1400"/>
            </a:lvl1pPr>
            <a:lvl2pPr rtl="0">
              <a:defRPr sz="1400"/>
            </a:lvl2pPr>
            <a:lvl3pPr rtl="0">
              <a:defRPr sz="1400"/>
            </a:lvl3pPr>
            <a:lvl4pPr rtl="0">
              <a:defRPr sz="1400"/>
            </a:lvl4pPr>
            <a:lvl5pPr rtl="0">
              <a:defRPr sz="1400"/>
            </a:lvl5pPr>
            <a:lvl6pPr rtl="0">
              <a:defRPr/>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5"/>
          </p:nvPr>
        </p:nvSpPr>
        <p:spPr bwMode="gray">
          <a:xfrm>
            <a:off x="550436" y="1702144"/>
            <a:ext cx="540075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de-DE" dirty="0"/>
              <a:t>Bild durch Klicken auf Symbol </a:t>
            </a:r>
            <a:r>
              <a:rPr lang="de-DE" dirty="0" smtClean="0"/>
              <a:t>hinzufügen</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2-spaltig, Foto/Inhalt</a:t>
            </a:r>
            <a:endParaRPr lang="de-DE" dirty="0"/>
          </a:p>
        </p:txBody>
      </p:sp>
    </p:spTree>
    <p:extLst>
      <p:ext uri="{BB962C8B-B14F-4D97-AF65-F5344CB8AC3E}">
        <p14:creationId xmlns:p14="http://schemas.microsoft.com/office/powerpoint/2010/main" val="403212727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Foto, 1/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17198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0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2/3 Bild, 1/3 Inhalt</a:t>
            </a:r>
          </a:p>
        </p:txBody>
      </p:sp>
      <p:sp>
        <p:nvSpPr>
          <p:cNvPr id="7" name="Datumsplatzhalter 6"/>
          <p:cNvSpPr>
            <a:spLocks noGrp="1"/>
          </p:cNvSpPr>
          <p:nvPr>
            <p:ph type="dt" sz="half" idx="10"/>
          </p:nvPr>
        </p:nvSpPr>
        <p:spPr bwMode="gray"/>
        <p:txBody>
          <a:bodyPr/>
          <a:lstStyle>
            <a:lvl1pPr rtl="0">
              <a:defRPr/>
            </a:lvl1pPr>
          </a:lstStyle>
          <a:p>
            <a:fld id="{36930E30-617C-45E8-B5AE-C7567B4EB218}"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8111976" y="1701799"/>
            <a:ext cx="352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Bildplatzhalter 3"/>
          <p:cNvSpPr>
            <a:spLocks noGrp="1"/>
          </p:cNvSpPr>
          <p:nvPr>
            <p:ph type="pic" sz="quarter" idx="19"/>
          </p:nvPr>
        </p:nvSpPr>
        <p:spPr bwMode="gray">
          <a:xfrm>
            <a:off x="550436" y="1701800"/>
            <a:ext cx="734400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3835787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1/3 Foto, 2/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97789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3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a:lvl1pPr>
          </a:lstStyle>
          <a:p>
            <a:r>
              <a:rPr lang="de-DE" dirty="0"/>
              <a:t>1 1/3 Foto, 2/3 Inhalt</a:t>
            </a:r>
          </a:p>
        </p:txBody>
      </p:sp>
      <p:sp>
        <p:nvSpPr>
          <p:cNvPr id="7" name="Datumsplatzhalter 6"/>
          <p:cNvSpPr>
            <a:spLocks noGrp="1"/>
          </p:cNvSpPr>
          <p:nvPr>
            <p:ph type="dt" sz="half" idx="10"/>
          </p:nvPr>
        </p:nvSpPr>
        <p:spPr bwMode="gray"/>
        <p:txBody>
          <a:bodyPr/>
          <a:lstStyle>
            <a:lvl1pPr rtl="0">
              <a:defRPr/>
            </a:lvl1pPr>
          </a:lstStyle>
          <a:p>
            <a:fld id="{0665DA9F-041D-4379-AEFB-FD64DCC66413}"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4294956" y="1701801"/>
            <a:ext cx="7345020" cy="424815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9"/>
          </p:nvPr>
        </p:nvSpPr>
        <p:spPr bwMode="gray">
          <a:xfrm>
            <a:off x="550436" y="1702144"/>
            <a:ext cx="3528000" cy="4248000"/>
          </a:xfrm>
          <a:pattFill prst="ltUpDiag">
            <a:fgClr>
              <a:schemeClr val="tx2"/>
            </a:fgClr>
            <a:bgClr>
              <a:schemeClr val="bg1"/>
            </a:bgClr>
          </a:pattFill>
        </p:spPr>
        <p:txBody>
          <a:bodyPr tIns="0" bIns="468000" anchor="ctr" anchorCtr="1"/>
          <a:lstStyle>
            <a:lvl1pPr marL="0" indent="0" algn="ctr" rtl="0">
              <a:buNone/>
              <a:defRPr sz="1200" b="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8703091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78555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4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tertitel 2"/>
          <p:cNvSpPr>
            <a:spLocks noGrp="1"/>
          </p:cNvSpPr>
          <p:nvPr>
            <p:ph type="subTitle" idx="1" hasCustomPrompt="1"/>
          </p:nvPr>
        </p:nvSpPr>
        <p:spPr bwMode="gray">
          <a:xfrm>
            <a:off x="550436" y="1989594"/>
            <a:ext cx="6624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a:t>
            </a:r>
            <a:r>
              <a:rPr lang="de-DE" dirty="0" smtClean="0"/>
              <a:t>20pt</a:t>
            </a:r>
          </a:p>
        </p:txBody>
      </p:sp>
      <p:sp>
        <p:nvSpPr>
          <p:cNvPr id="7" name="Freihandform 6"/>
          <p:cNvSpPr/>
          <p:nvPr userDrawn="1"/>
        </p:nvSpPr>
        <p:spPr bwMode="gray">
          <a:xfrm rot="5028044">
            <a:off x="4702484" y="-15160"/>
            <a:ext cx="2782356" cy="12275255"/>
          </a:xfrm>
          <a:custGeom>
            <a:avLst/>
            <a:gdLst>
              <a:gd name="connsiteX0" fmla="*/ 741981 w 2782356"/>
              <a:gd name="connsiteY0" fmla="*/ 2666488 h 12275255"/>
              <a:gd name="connsiteX1" fmla="*/ 1230504 w 2782356"/>
              <a:gd name="connsiteY1" fmla="*/ 326671 h 12275255"/>
              <a:gd name="connsiteX2" fmla="*/ 1291329 w 2782356"/>
              <a:gd name="connsiteY2" fmla="*/ 153122 h 12275255"/>
              <a:gd name="connsiteX3" fmla="*/ 1337660 w 2782356"/>
              <a:gd name="connsiteY3" fmla="*/ 1422 h 12275255"/>
              <a:gd name="connsiteX4" fmla="*/ 1344246 w 2782356"/>
              <a:gd name="connsiteY4" fmla="*/ 2137 h 12275255"/>
              <a:gd name="connsiteX5" fmla="*/ 1344995 w 2782356"/>
              <a:gd name="connsiteY5" fmla="*/ 0 h 12275255"/>
              <a:gd name="connsiteX6" fmla="*/ 2782356 w 2782356"/>
              <a:gd name="connsiteY6" fmla="*/ 156129 h 12275255"/>
              <a:gd name="connsiteX7" fmla="*/ 1465955 w 2782356"/>
              <a:gd name="connsiteY7" fmla="*/ 12275255 h 12275255"/>
              <a:gd name="connsiteX8" fmla="*/ 0 w 2782356"/>
              <a:gd name="connsiteY8" fmla="*/ 12116020 h 12275255"/>
              <a:gd name="connsiteX9" fmla="*/ 95071 w 2782356"/>
              <a:gd name="connsiteY9" fmla="*/ 11856215 h 12275255"/>
              <a:gd name="connsiteX10" fmla="*/ 237121 w 2782356"/>
              <a:gd name="connsiteY10" fmla="*/ 11386506 h 12275255"/>
              <a:gd name="connsiteX11" fmla="*/ 315560 w 2782356"/>
              <a:gd name="connsiteY11" fmla="*/ 11080850 h 12275255"/>
              <a:gd name="connsiteX12" fmla="*/ 327278 w 2782356"/>
              <a:gd name="connsiteY12" fmla="*/ 11032111 h 12275255"/>
              <a:gd name="connsiteX13" fmla="*/ 398720 w 2782356"/>
              <a:gd name="connsiteY13" fmla="*/ 10712652 h 12275255"/>
              <a:gd name="connsiteX14" fmla="*/ 693610 w 2782356"/>
              <a:gd name="connsiteY14" fmla="*/ 6299194 h 12275255"/>
              <a:gd name="connsiteX15" fmla="*/ 691851 w 2782356"/>
              <a:gd name="connsiteY15" fmla="*/ 6269220 h 12275255"/>
              <a:gd name="connsiteX16" fmla="*/ 676341 w 2782356"/>
              <a:gd name="connsiteY16" fmla="*/ 6112792 h 12275255"/>
              <a:gd name="connsiteX17" fmla="*/ 655714 w 2782356"/>
              <a:gd name="connsiteY17" fmla="*/ 5762308 h 12275255"/>
              <a:gd name="connsiteX18" fmla="*/ 649738 w 2782356"/>
              <a:gd name="connsiteY18" fmla="*/ 5687796 h 12275255"/>
              <a:gd name="connsiteX19" fmla="*/ 646295 w 2782356"/>
              <a:gd name="connsiteY19" fmla="*/ 5602281 h 12275255"/>
              <a:gd name="connsiteX20" fmla="*/ 635975 w 2782356"/>
              <a:gd name="connsiteY20" fmla="*/ 5426916 h 12275255"/>
              <a:gd name="connsiteX21" fmla="*/ 633338 w 2782356"/>
              <a:gd name="connsiteY21" fmla="*/ 5291486 h 12275255"/>
              <a:gd name="connsiteX22" fmla="*/ 625017 w 2782356"/>
              <a:gd name="connsiteY22" fmla="*/ 5123051 h 12275255"/>
              <a:gd name="connsiteX23" fmla="*/ 621266 w 2782356"/>
              <a:gd name="connsiteY23" fmla="*/ 4931192 h 12275255"/>
              <a:gd name="connsiteX24" fmla="*/ 618875 w 2782356"/>
              <a:gd name="connsiteY24" fmla="*/ 4742998 h 12275255"/>
              <a:gd name="connsiteX25" fmla="*/ 616861 w 2782356"/>
              <a:gd name="connsiteY25" fmla="*/ 4551326 h 12275255"/>
              <a:gd name="connsiteX26" fmla="*/ 618507 w 2782356"/>
              <a:gd name="connsiteY26" fmla="*/ 4358298 h 12275255"/>
              <a:gd name="connsiteX27" fmla="*/ 623815 w 2782356"/>
              <a:gd name="connsiteY27" fmla="*/ 4163911 h 12275255"/>
              <a:gd name="connsiteX28" fmla="*/ 632216 w 2782356"/>
              <a:gd name="connsiteY28" fmla="*/ 3973373 h 12275255"/>
              <a:gd name="connsiteX29" fmla="*/ 640995 w 2782356"/>
              <a:gd name="connsiteY29" fmla="*/ 3779362 h 12275255"/>
              <a:gd name="connsiteX30" fmla="*/ 651699 w 2782356"/>
              <a:gd name="connsiteY30" fmla="*/ 3583805 h 12275255"/>
              <a:gd name="connsiteX31" fmla="*/ 667421 w 2782356"/>
              <a:gd name="connsiteY31" fmla="*/ 3390548 h 12275255"/>
              <a:gd name="connsiteX32" fmla="*/ 685256 w 2782356"/>
              <a:gd name="connsiteY32" fmla="*/ 3194009 h 12275255"/>
              <a:gd name="connsiteX33" fmla="*/ 706564 w 2782356"/>
              <a:gd name="connsiteY33" fmla="*/ 2997846 h 12275255"/>
              <a:gd name="connsiteX34" fmla="*/ 727683 w 2782356"/>
              <a:gd name="connsiteY34" fmla="*/ 2803420 h 12275255"/>
              <a:gd name="connsiteX35" fmla="*/ 731010 w 2782356"/>
              <a:gd name="connsiteY35" fmla="*/ 2777130 h 1227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82356" h="12275255">
                <a:moveTo>
                  <a:pt x="741981" y="2666488"/>
                </a:moveTo>
                <a:cubicBezTo>
                  <a:pt x="845755" y="1801279"/>
                  <a:pt x="1013357" y="1008994"/>
                  <a:pt x="1230504" y="326671"/>
                </a:cubicBezTo>
                <a:lnTo>
                  <a:pt x="1291329" y="153122"/>
                </a:lnTo>
                <a:lnTo>
                  <a:pt x="1337660" y="1422"/>
                </a:lnTo>
                <a:lnTo>
                  <a:pt x="1344246" y="2137"/>
                </a:lnTo>
                <a:lnTo>
                  <a:pt x="1344995" y="0"/>
                </a:lnTo>
                <a:lnTo>
                  <a:pt x="2782356" y="156129"/>
                </a:lnTo>
                <a:lnTo>
                  <a:pt x="1465955" y="12275255"/>
                </a:lnTo>
                <a:lnTo>
                  <a:pt x="0" y="12116020"/>
                </a:lnTo>
                <a:lnTo>
                  <a:pt x="95071" y="11856215"/>
                </a:lnTo>
                <a:cubicBezTo>
                  <a:pt x="145367" y="11705078"/>
                  <a:pt x="192731" y="11548364"/>
                  <a:pt x="237121" y="11386506"/>
                </a:cubicBezTo>
                <a:lnTo>
                  <a:pt x="315560" y="11080850"/>
                </a:lnTo>
                <a:lnTo>
                  <a:pt x="327278" y="11032111"/>
                </a:lnTo>
                <a:lnTo>
                  <a:pt x="398720" y="10712652"/>
                </a:lnTo>
                <a:cubicBezTo>
                  <a:pt x="665539" y="9430689"/>
                  <a:pt x="769396" y="7902911"/>
                  <a:pt x="693610" y="6299194"/>
                </a:cubicBezTo>
                <a:lnTo>
                  <a:pt x="691851" y="6269220"/>
                </a:lnTo>
                <a:lnTo>
                  <a:pt x="676341" y="6112792"/>
                </a:lnTo>
                <a:lnTo>
                  <a:pt x="655714" y="5762308"/>
                </a:lnTo>
                <a:lnTo>
                  <a:pt x="649738" y="5687796"/>
                </a:lnTo>
                <a:lnTo>
                  <a:pt x="646295" y="5602281"/>
                </a:lnTo>
                <a:lnTo>
                  <a:pt x="635975" y="5426916"/>
                </a:lnTo>
                <a:lnTo>
                  <a:pt x="633338" y="5291486"/>
                </a:lnTo>
                <a:lnTo>
                  <a:pt x="625017" y="5123051"/>
                </a:lnTo>
                <a:lnTo>
                  <a:pt x="621266" y="4931192"/>
                </a:lnTo>
                <a:lnTo>
                  <a:pt x="618875" y="4742998"/>
                </a:lnTo>
                <a:lnTo>
                  <a:pt x="616861" y="4551326"/>
                </a:lnTo>
                <a:lnTo>
                  <a:pt x="618507" y="4358298"/>
                </a:lnTo>
                <a:lnTo>
                  <a:pt x="623815" y="4163911"/>
                </a:lnTo>
                <a:lnTo>
                  <a:pt x="632216" y="3973373"/>
                </a:lnTo>
                <a:lnTo>
                  <a:pt x="640995" y="3779362"/>
                </a:lnTo>
                <a:lnTo>
                  <a:pt x="651699" y="3583805"/>
                </a:lnTo>
                <a:lnTo>
                  <a:pt x="667421" y="3390548"/>
                </a:lnTo>
                <a:lnTo>
                  <a:pt x="685256" y="3194009"/>
                </a:lnTo>
                <a:lnTo>
                  <a:pt x="706564" y="2997846"/>
                </a:lnTo>
                <a:lnTo>
                  <a:pt x="727683" y="2803420"/>
                </a:lnTo>
                <a:lnTo>
                  <a:pt x="731010" y="27771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a:t>Max Mustermann – Head </a:t>
            </a:r>
            <a:r>
              <a:rPr lang="de-DE" dirty="0" err="1"/>
              <a:t>of</a:t>
            </a:r>
            <a:r>
              <a:rPr lang="de-DE" dirty="0"/>
              <a:t> Corporate</a:t>
            </a:r>
            <a:br>
              <a:rPr lang="de-DE" dirty="0"/>
            </a:br>
            <a:r>
              <a:rPr lang="de-DE" dirty="0"/>
              <a:t>Ort, </a:t>
            </a:r>
            <a:r>
              <a:rPr lang="de-DE" dirty="0" smtClean="0"/>
              <a:t>Datum</a:t>
            </a:r>
          </a:p>
        </p:txBody>
      </p:sp>
      <p:sp>
        <p:nvSpPr>
          <p:cNvPr id="2" name="Titel 1"/>
          <p:cNvSpPr>
            <a:spLocks noGrp="1"/>
          </p:cNvSpPr>
          <p:nvPr>
            <p:ph type="ctrTitle" hasCustomPrompt="1"/>
          </p:nvPr>
        </p:nvSpPr>
        <p:spPr bwMode="gray">
          <a:xfrm>
            <a:off x="550436" y="477384"/>
            <a:ext cx="6624493" cy="1440000"/>
          </a:xfrm>
        </p:spPr>
        <p:txBody>
          <a:bodyPr vert="horz"/>
          <a:lstStyle>
            <a:lvl1pPr rtl="0">
              <a:defRPr sz="3200">
                <a:solidFill>
                  <a:schemeClr val="bg1"/>
                </a:solidFill>
              </a:defRPr>
            </a:lvl1pPr>
          </a:lstStyle>
          <a:p>
            <a:r>
              <a:rPr lang="de-DE" dirty="0"/>
              <a:t>Variante ohne geeignetes Bildmaterial 32pt</a:t>
            </a:r>
          </a:p>
        </p:txBody>
      </p:sp>
      <p:pic>
        <p:nvPicPr>
          <p:cNvPr id="8" name="Grafik 7">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18196175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blau">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96599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5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5" y="477384"/>
            <a:ext cx="6624000" cy="1440000"/>
          </a:xfrm>
        </p:spPr>
        <p:txBody>
          <a:bodyPr vert="horz"/>
          <a:lstStyle>
            <a:lvl1pPr rtl="0">
              <a:defRPr sz="3200" baseline="0">
                <a:solidFill>
                  <a:schemeClr val="bg1"/>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rtl="0">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de-DE" dirty="0" smtClean="0"/>
              <a:t>Hier steht ein Untertitel 20pt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rtl="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rtl="0">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de-DE" dirty="0" smtClean="0"/>
              <a:t>www.tuv.com</a:t>
            </a:r>
          </a:p>
        </p:txBody>
      </p:sp>
      <p:pic>
        <p:nvPicPr>
          <p:cNvPr id="8" name="Grafik 7">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18639361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lussfolie weiß">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24895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8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rtl="0">
              <a:spcAft>
                <a:spcPts val="0"/>
              </a:spcAft>
              <a:buFont typeface="Arial" panose="020B0604020202020204" pitchFamily="34" charset="0"/>
              <a:buNone/>
              <a:defRPr sz="2000" cap="none" baseline="0">
                <a:solidFill>
                  <a:schemeClr val="tx2"/>
                </a:solidFill>
              </a:defRPr>
            </a:lvl1pPr>
            <a:lvl2pPr marL="0" indent="0" algn="l">
              <a:spcAft>
                <a:spcPts val="0"/>
              </a:spcAft>
              <a:buFont typeface="Arial" panose="020B0604020202020204" pitchFamily="34" charset="0"/>
              <a:buNone/>
              <a:defRPr sz="2000">
                <a:solidFill>
                  <a:schemeClr val="tx2"/>
                </a:solidFill>
              </a:defRPr>
            </a:lvl2pPr>
            <a:lvl3pPr marL="0" indent="0" algn="l">
              <a:spcAft>
                <a:spcPts val="0"/>
              </a:spcAft>
              <a:buFont typeface="Arial" panose="020B0604020202020204" pitchFamily="34" charset="0"/>
              <a:buNone/>
              <a:defRPr sz="2000">
                <a:solidFill>
                  <a:schemeClr val="tx2"/>
                </a:solidFill>
              </a:defRPr>
            </a:lvl3pPr>
            <a:lvl4pPr marL="0" indent="0" algn="l">
              <a:spcAft>
                <a:spcPts val="0"/>
              </a:spcAft>
              <a:buFont typeface="Arial" panose="020B0604020202020204" pitchFamily="34" charset="0"/>
              <a:buNone/>
              <a:defRPr sz="2000">
                <a:solidFill>
                  <a:schemeClr val="tx2"/>
                </a:solidFill>
              </a:defRPr>
            </a:lvl4pPr>
            <a:lvl5pPr marL="0" indent="0" algn="l">
              <a:spcAft>
                <a:spcPts val="0"/>
              </a:spcAft>
              <a:buFont typeface="Arial" panose="020B0604020202020204" pitchFamily="34" charset="0"/>
              <a:buNone/>
              <a:defRPr sz="2000">
                <a:solidFill>
                  <a:schemeClr val="tx2"/>
                </a:solidFill>
              </a:defRPr>
            </a:lvl5pPr>
            <a:lvl6pPr marL="0" indent="0" algn="l">
              <a:spcAft>
                <a:spcPts val="0"/>
              </a:spcAft>
              <a:buFont typeface="Arial" panose="020B0604020202020204" pitchFamily="34" charset="0"/>
              <a:buNone/>
              <a:defRPr sz="2000">
                <a:solidFill>
                  <a:schemeClr val="tx2"/>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de-DE" dirty="0" smtClean="0"/>
              <a:t>Hier steht ein Untertitel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pic>
        <p:nvPicPr>
          <p:cNvPr id="11" name="Grafik 10"/>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10" name="Textplatzhalter 13"/>
          <p:cNvSpPr>
            <a:spLocks noGrp="1"/>
          </p:cNvSpPr>
          <p:nvPr>
            <p:ph type="body" sz="quarter" idx="14" hasCustomPrompt="1"/>
          </p:nvPr>
        </p:nvSpPr>
        <p:spPr bwMode="gray">
          <a:xfrm>
            <a:off x="550436" y="4725938"/>
            <a:ext cx="6624000" cy="1056462"/>
          </a:xfrm>
        </p:spPr>
        <p:txBody>
          <a:bodyPr/>
          <a:lstStyle>
            <a:lvl1pPr marL="0" indent="0" rtl="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de-DE" dirty="0" smtClean="0"/>
              <a:t>www.tuv.com</a:t>
            </a:r>
          </a:p>
        </p:txBody>
      </p:sp>
    </p:spTree>
    <p:extLst>
      <p:ext uri="{BB962C8B-B14F-4D97-AF65-F5344CB8AC3E}">
        <p14:creationId xmlns:p14="http://schemas.microsoft.com/office/powerpoint/2010/main" val="1658199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pictures/conten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25773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4"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4B6F81F-4148-4EC9-9949-7B98FA96F411}" type="datetime1">
              <a:rPr lang="de-DE" smtClean="0"/>
              <a:pPr/>
              <a:t>09.03.2022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539951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11" name="Picture Placeholder 10"/>
          <p:cNvSpPr>
            <a:spLocks noGrp="1"/>
          </p:cNvSpPr>
          <p:nvPr>
            <p:ph type="pic" sz="quarter" idx="15" hasCustomPrompt="1"/>
          </p:nvPr>
        </p:nvSpPr>
        <p:spPr bwMode="gray">
          <a:xfrm>
            <a:off x="6239706" y="1702800"/>
            <a:ext cx="539984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550436" y="3933864"/>
            <a:ext cx="539951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
        <p:nvSpPr>
          <p:cNvPr id="15" name="Textplatzhalter 24"/>
          <p:cNvSpPr>
            <a:spLocks noGrp="1"/>
          </p:cNvSpPr>
          <p:nvPr>
            <p:ph type="body" sz="quarter" idx="28" hasCustomPrompt="1"/>
          </p:nvPr>
        </p:nvSpPr>
        <p:spPr bwMode="gray">
          <a:xfrm>
            <a:off x="6239706" y="3933864"/>
            <a:ext cx="539984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Tree>
    <p:extLst>
      <p:ext uri="{BB962C8B-B14F-4D97-AF65-F5344CB8AC3E}">
        <p14:creationId xmlns:p14="http://schemas.microsoft.com/office/powerpoint/2010/main" val="198740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 picture, 2/3 content (2)">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3992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28"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F37525A-DE2C-4042-A513-D22176CEC14E}" type="datetime1">
              <a:rPr lang="de-DE" smtClean="0"/>
              <a:pPr/>
              <a:t>09.03.2022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3456000" cy="424715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4366966" y="1701554"/>
            <a:ext cx="7273010" cy="4248396"/>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Tree>
    <p:extLst>
      <p:ext uri="{BB962C8B-B14F-4D97-AF65-F5344CB8AC3E}">
        <p14:creationId xmlns:p14="http://schemas.microsoft.com/office/powerpoint/2010/main" val="398824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90029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7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8"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9" name="Untertitel 2"/>
          <p:cNvSpPr>
            <a:spLocks noGrp="1"/>
          </p:cNvSpPr>
          <p:nvPr>
            <p:ph type="subTitle" idx="1" hasCustomPrompt="1"/>
          </p:nvPr>
        </p:nvSpPr>
        <p:spPr bwMode="gray">
          <a:xfrm>
            <a:off x="550436" y="1989744"/>
            <a:ext cx="6624000" cy="1080000"/>
          </a:xfrm>
        </p:spPr>
        <p:txBody>
          <a:bodyPr/>
          <a:lstStyle>
            <a:lvl1pPr marL="0" indent="0" algn="l" rtl="0">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de-DE" dirty="0"/>
              <a:t>Hier steht ein Untertitel </a:t>
            </a:r>
            <a:r>
              <a:rPr lang="de-DE" dirty="0" smtClean="0"/>
              <a:t>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de-DE" dirty="0"/>
              <a:t>Max Mustermann – Head </a:t>
            </a:r>
            <a:r>
              <a:rPr lang="de-DE" dirty="0" err="1"/>
              <a:t>of</a:t>
            </a:r>
            <a:r>
              <a:rPr lang="de-DE" dirty="0"/>
              <a:t> Corporate</a:t>
            </a:r>
          </a:p>
          <a:p>
            <a:pPr lvl="0"/>
            <a:r>
              <a:rPr lang="de-DE" dirty="0"/>
              <a:t>Ort, </a:t>
            </a:r>
            <a:r>
              <a:rPr lang="de-DE" dirty="0" smtClean="0"/>
              <a:t>Datum</a:t>
            </a:r>
          </a:p>
        </p:txBody>
      </p:sp>
    </p:spTree>
    <p:extLst>
      <p:ext uri="{BB962C8B-B14F-4D97-AF65-F5344CB8AC3E}">
        <p14:creationId xmlns:p14="http://schemas.microsoft.com/office/powerpoint/2010/main" val="3480456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mit 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9031873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0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solidFill>
            <a:schemeClr val="tx2"/>
          </a:solidFill>
        </p:spPr>
        <p:txBody>
          <a:bodyPr wrap="square" tIns="792000" anchor="ctr">
            <a:noAutofit/>
          </a:bodyPr>
          <a:lstStyle>
            <a:lvl1pPr marL="0" indent="0" algn="ctr">
              <a:buNone/>
              <a:defRPr/>
            </a:lvl1pPr>
            <a:lvl2pPr algn="ctr">
              <a:defRPr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sz="2000" cap="none" baseline="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de-DE" dirty="0"/>
              <a:t>Hier steht ein Untertitel 20pt</a:t>
            </a:r>
            <a:br>
              <a:rPr lang="de-DE" dirty="0"/>
            </a:br>
            <a:r>
              <a:rPr lang="de-DE" dirty="0"/>
              <a:t>Bild ändern wie folgt: </a:t>
            </a:r>
            <a:r>
              <a:rPr lang="de-DE" dirty="0" smtClean="0"/>
              <a:t>„Grafik einfügen“</a:t>
            </a:r>
          </a:p>
        </p:txBody>
      </p:sp>
      <p:sp>
        <p:nvSpPr>
          <p:cNvPr id="7" name="Datumsplatzhalter 6"/>
          <p:cNvSpPr>
            <a:spLocks noGrp="1"/>
          </p:cNvSpPr>
          <p:nvPr userDrawn="1">
            <p:ph type="dt" sz="half" idx="11"/>
          </p:nvPr>
        </p:nvSpPr>
        <p:spPr bwMode="gray"/>
        <p:txBody>
          <a:bodyPr/>
          <a:lstStyle>
            <a:lvl1pPr rtl="0">
              <a:defRPr/>
            </a:lvl1pPr>
          </a:lstStyle>
          <a:p>
            <a:fld id="{6190B5F0-A71B-4492-B2AA-6BAB544AEBEF}" type="datetime1">
              <a:rPr lang="de-DE" smtClean="0"/>
              <a:pPr/>
              <a:t>09.03.2022</a:t>
            </a:fld>
            <a:endParaRPr lang="de-DE" dirty="0"/>
          </a:p>
        </p:txBody>
      </p:sp>
      <p:sp>
        <p:nvSpPr>
          <p:cNvPr id="8" name="Fußzeilenplatzhalter 7"/>
          <p:cNvSpPr>
            <a:spLocks noGrp="1"/>
          </p:cNvSpPr>
          <p:nvPr userDrawn="1">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userDrawn="1">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2" name="Titel 1"/>
          <p:cNvSpPr>
            <a:spLocks noGrp="1"/>
          </p:cNvSpPr>
          <p:nvPr userDrawn="1">
            <p:ph type="ctrTitle" hasCustomPrompt="1"/>
          </p:nvPr>
        </p:nvSpPr>
        <p:spPr bwMode="gray">
          <a:xfrm>
            <a:off x="550436" y="3933974"/>
            <a:ext cx="11088687" cy="792000"/>
          </a:xfrm>
        </p:spPr>
        <p:txBody>
          <a:bodyPr vert="horz"/>
          <a:lstStyle>
            <a:lvl1pPr rtl="0">
              <a:defRPr sz="3200" baseline="0">
                <a:solidFill>
                  <a:schemeClr val="tx2"/>
                </a:solidFill>
              </a:defRPr>
            </a:lvl1pPr>
          </a:lstStyle>
          <a:p>
            <a:r>
              <a:rPr lang="de-DE" dirty="0"/>
              <a:t>Hier steht eine sehr lange Headline 32pt</a:t>
            </a:r>
          </a:p>
        </p:txBody>
      </p:sp>
      <p:pic>
        <p:nvPicPr>
          <p:cNvPr id="10" name="Grafik 9">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690451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Zwischenfolie ohne  Bi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019453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3933864"/>
            <a:ext cx="11088687" cy="792000"/>
          </a:xfrm>
        </p:spPr>
        <p:txBody>
          <a:bodyPr vert="horz"/>
          <a:lstStyle>
            <a:lvl1pPr rtl="0">
              <a:defRPr sz="3200" baseline="0">
                <a:solidFill>
                  <a:schemeClr val="tx2"/>
                </a:solidFill>
              </a:defRPr>
            </a:lvl1pPr>
          </a:lstStyle>
          <a:p>
            <a:r>
              <a:rPr lang="de-DE" dirty="0"/>
              <a:t>Variante ohne geeignetes Bildmaterial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a:p>
            <a:endParaRPr lang="de-DE" dirty="0" smtClean="0"/>
          </a:p>
        </p:txBody>
      </p:sp>
      <p:sp>
        <p:nvSpPr>
          <p:cNvPr id="7" name="Datumsplatzhalter 6"/>
          <p:cNvSpPr>
            <a:spLocks noGrp="1"/>
          </p:cNvSpPr>
          <p:nvPr>
            <p:ph type="dt" sz="half" idx="11"/>
          </p:nvPr>
        </p:nvSpPr>
        <p:spPr bwMode="gray"/>
        <p:txBody>
          <a:bodyPr/>
          <a:lstStyle>
            <a:lvl1pPr rtl="0">
              <a:defRPr/>
            </a:lvl1pPr>
          </a:lstStyle>
          <a:p>
            <a:fld id="{DB240E7E-7726-4DC7-948E-D30E1B86BAE2}" type="datetime1">
              <a:rPr lang="de-DE" smtClean="0"/>
              <a:pPr/>
              <a:t>09.03.2022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28612920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Zwischenfolie Weiß">
    <p:bg>
      <p:bgPr>
        <a:solidFill>
          <a:schemeClr val="bg1"/>
        </a:solidFill>
        <a:effectLst/>
      </p:bgPr>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1459820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2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1" y="1240"/>
            <a:ext cx="12192621" cy="6858348"/>
          </a:xfrm>
          <a:prstGeom prst="rect">
            <a:avLst/>
          </a:prstGeom>
        </p:spPr>
      </p:pic>
      <p:sp>
        <p:nvSpPr>
          <p:cNvPr id="2" name="Titel 1"/>
          <p:cNvSpPr>
            <a:spLocks noGrp="1"/>
          </p:cNvSpPr>
          <p:nvPr>
            <p:ph type="ctrTitle" hasCustomPrompt="1"/>
          </p:nvPr>
        </p:nvSpPr>
        <p:spPr bwMode="gray">
          <a:xfrm>
            <a:off x="551976" y="3933864"/>
            <a:ext cx="11088000" cy="792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p:txBody>
      </p:sp>
      <p:sp>
        <p:nvSpPr>
          <p:cNvPr id="7" name="Datumsplatzhalter 6"/>
          <p:cNvSpPr>
            <a:spLocks noGrp="1"/>
          </p:cNvSpPr>
          <p:nvPr>
            <p:ph type="dt" sz="half" idx="11"/>
          </p:nvPr>
        </p:nvSpPr>
        <p:spPr bwMode="gray"/>
        <p:txBody>
          <a:bodyPr/>
          <a:lstStyle>
            <a:lvl1pPr rtl="0">
              <a:defRPr/>
            </a:lvl1pPr>
          </a:lstStyle>
          <a:p>
            <a:fld id="{C3118DCF-5034-4946-81D7-002941C34524}" type="datetime1">
              <a:rPr lang="de-DE" smtClean="0"/>
              <a:pPr/>
              <a:t>09.03.2022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956318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37111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4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lvl1pPr rtl="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bwMode="gray"/>
        <p:txBody>
          <a:bodyPr/>
          <a:lstStyle>
            <a:lvl1pPr rtl="0">
              <a:defRPr/>
            </a:lvl1pPr>
          </a:lstStyle>
          <a:p>
            <a:fld id="{71C3ADCC-0170-48BB-9523-82070FF27C19}" type="datetime1">
              <a:rPr lang="de-DE" smtClean="0"/>
              <a:pPr/>
              <a:t>09.03.2022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4042535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Übersich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81889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6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a:xfrm>
            <a:off x="550436" y="405374"/>
            <a:ext cx="11088688" cy="432000"/>
          </a:xfrm>
        </p:spPr>
        <p:txBody>
          <a:bodyPr vert="horz"/>
          <a:lstStyle>
            <a:lvl1pPr rtl="0">
              <a:defRPr/>
            </a:lvl1pPr>
          </a:lstStyle>
          <a:p>
            <a:r>
              <a:rPr lang="de-DE" dirty="0"/>
              <a:t>Agenda Übersicht</a:t>
            </a:r>
          </a:p>
        </p:txBody>
      </p:sp>
      <p:sp>
        <p:nvSpPr>
          <p:cNvPr id="3" name="Datumsplatzhalter 2"/>
          <p:cNvSpPr>
            <a:spLocks noGrp="1"/>
          </p:cNvSpPr>
          <p:nvPr>
            <p:ph type="dt" sz="half" idx="10"/>
          </p:nvPr>
        </p:nvSpPr>
        <p:spPr bwMode="gray"/>
        <p:txBody>
          <a:bodyPr/>
          <a:lstStyle>
            <a:lvl1pPr rtl="0">
              <a:defRPr/>
            </a:lvl1pPr>
          </a:lstStyle>
          <a:p>
            <a:fld id="{2A78D478-2983-4CD0-91E3-7E750E3ECB39}" type="datetime1">
              <a:rPr lang="de-DE" smtClean="0"/>
              <a:pPr/>
              <a:t>09.03.2022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rtl="0">
              <a:defRPr cap="none" baseline="0"/>
            </a:lvl1pPr>
          </a:lstStyle>
          <a:p>
            <a:pPr lvl="0"/>
            <a:r>
              <a:rPr lang="de-DE" dirty="0" smtClean="0"/>
              <a:t>Textmasterformat bearbeiten</a:t>
            </a:r>
          </a:p>
        </p:txBody>
      </p:sp>
    </p:spTree>
    <p:extLst>
      <p:ext uri="{BB962C8B-B14F-4D97-AF65-F5344CB8AC3E}">
        <p14:creationId xmlns:p14="http://schemas.microsoft.com/office/powerpoint/2010/main" val="29313332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22742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9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baseline="0"/>
            </a:lvl1pPr>
          </a:lstStyle>
          <a:p>
            <a:r>
              <a:rPr lang="de-DE" dirty="0" smtClean="0"/>
              <a:t>Statement Folie</a:t>
            </a:r>
            <a:endParaRPr lang="de-DE" dirty="0"/>
          </a:p>
        </p:txBody>
      </p:sp>
      <p:sp>
        <p:nvSpPr>
          <p:cNvPr id="7" name="Datumsplatzhalter 6"/>
          <p:cNvSpPr>
            <a:spLocks noGrp="1"/>
          </p:cNvSpPr>
          <p:nvPr>
            <p:ph type="dt" sz="half" idx="10"/>
          </p:nvPr>
        </p:nvSpPr>
        <p:spPr bwMode="gray"/>
        <p:txBody>
          <a:bodyPr/>
          <a:lstStyle>
            <a:lvl1pPr rtl="0">
              <a:defRPr/>
            </a:lvl1pPr>
          </a:lstStyle>
          <a:p>
            <a:fld id="{17A45392-5A39-487B-A21D-F5292BB97F36}"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1" name="Textplatzhalter 10"/>
          <p:cNvSpPr>
            <a:spLocks noGrp="1"/>
          </p:cNvSpPr>
          <p:nvPr>
            <p:ph type="body" sz="quarter" idx="13" hasCustomPrompt="1"/>
          </p:nvPr>
        </p:nvSpPr>
        <p:spPr bwMode="gray">
          <a:xfrm>
            <a:off x="550436" y="1270144"/>
            <a:ext cx="11088000" cy="4680000"/>
          </a:xfrm>
        </p:spPr>
        <p:txBody>
          <a:bodyPr/>
          <a:lstStyle>
            <a:lvl1pPr marL="0" indent="0" rtl="0">
              <a:lnSpc>
                <a:spcPct val="100000"/>
              </a:lnSpc>
              <a:buFont typeface="Arial" panose="020B0604020202020204" pitchFamily="34" charset="0"/>
              <a:buNone/>
              <a:defRPr sz="4800" cap="none" baseline="0">
                <a:solidFill>
                  <a:schemeClr val="tx2"/>
                </a:solidFill>
              </a:defRPr>
            </a:lvl1pPr>
            <a:lvl2pPr marL="0" indent="0">
              <a:buFont typeface="Arial" panose="020B0604020202020204" pitchFamily="34" charset="0"/>
              <a:buNone/>
              <a:defRPr sz="4800">
                <a:solidFill>
                  <a:schemeClr val="tx2"/>
                </a:solidFill>
              </a:defRPr>
            </a:lvl2pPr>
            <a:lvl3pPr marL="0" indent="0">
              <a:buNone/>
              <a:defRPr sz="4800">
                <a:solidFill>
                  <a:schemeClr val="tx2"/>
                </a:solidFill>
              </a:defRPr>
            </a:lvl3pPr>
            <a:lvl4pPr marL="0" indent="0">
              <a:buNone/>
              <a:defRPr sz="4800">
                <a:solidFill>
                  <a:schemeClr val="tx2"/>
                </a:solidFill>
              </a:defRPr>
            </a:lvl4pPr>
            <a:lvl5pPr marL="0" indent="0">
              <a:buNone/>
              <a:defRPr sz="4800">
                <a:solidFill>
                  <a:schemeClr val="tx2"/>
                </a:solidFill>
              </a:defRPr>
            </a:lvl5pPr>
            <a:lvl6pPr marL="0" indent="0">
              <a:buNone/>
              <a:defRPr sz="4800">
                <a:solidFill>
                  <a:schemeClr val="tx2"/>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de-DE" dirty="0"/>
              <a:t>»Wer heute nicht die Lösungen der Zukunft sucht, ist morgen schon von gestern</a:t>
            </a:r>
            <a:r>
              <a:rPr lang="de-DE" dirty="0" smtClean="0"/>
              <a:t>.«</a:t>
            </a:r>
          </a:p>
        </p:txBody>
      </p:sp>
    </p:spTree>
    <p:extLst>
      <p:ext uri="{BB962C8B-B14F-4D97-AF65-F5344CB8AC3E}">
        <p14:creationId xmlns:p14="http://schemas.microsoft.com/office/powerpoint/2010/main" val="2163954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6"/>
            </p:custDataLst>
            <p:extLst>
              <p:ext uri="{D42A27DB-BD31-4B8C-83A1-F6EECF244321}">
                <p14:modId xmlns:p14="http://schemas.microsoft.com/office/powerpoint/2010/main" val="3947499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9" name="think-cell Folie" r:id="rId30" imgW="270" imgH="270" progId="TCLayout.ActiveDocument.1">
                  <p:embed/>
                </p:oleObj>
              </mc:Choice>
              <mc:Fallback>
                <p:oleObj name="think-cell Foli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de-DE" dirty="0" smtClean="0"/>
              <a:t>Edit title master format by clicking </a:t>
            </a:r>
            <a:endParaRPr lang="de-DE" dirty="0"/>
          </a:p>
        </p:txBody>
      </p:sp>
      <p:sp>
        <p:nvSpPr>
          <p:cNvPr id="3" name="Textplatzhalter 2"/>
          <p:cNvSpPr>
            <a:spLocks noGrp="1"/>
          </p:cNvSpPr>
          <p:nvPr>
            <p:ph type="body" idx="1"/>
            <p:custDataLst>
              <p:tags r:id="rId27"/>
            </p:custDataLst>
          </p:nvPr>
        </p:nvSpPr>
        <p:spPr bwMode="gray">
          <a:xfrm>
            <a:off x="550862" y="1701800"/>
            <a:ext cx="11088687" cy="4247734"/>
          </a:xfrm>
          <a:prstGeom prst="rect">
            <a:avLst/>
          </a:prstGeom>
        </p:spPr>
        <p:txBody>
          <a:bodyPr vert="horz" lIns="0" tIns="0" rIns="0" bIns="0" rtlCol="0">
            <a:noAutofit/>
          </a:bodyPr>
          <a:lstStyle/>
          <a:p>
            <a:pPr lvl="0"/>
            <a:r>
              <a:rPr lang="de-DE" dirty="0" smtClean="0"/>
              <a:t>Edit text master format</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p>
          <a:p>
            <a:pPr lvl="5"/>
            <a:r>
              <a:rPr lang="de-DE" dirty="0" smtClean="0"/>
              <a:t>6</a:t>
            </a:r>
          </a:p>
          <a:p>
            <a:pPr lvl="4"/>
            <a:r>
              <a:rPr lang="de-DE" dirty="0" smtClean="0"/>
              <a:t>7</a:t>
            </a:r>
          </a:p>
          <a:p>
            <a:pPr lvl="4"/>
            <a:r>
              <a:rPr lang="de-DE" dirty="0" smtClean="0"/>
              <a:t>8</a:t>
            </a:r>
          </a:p>
          <a:p>
            <a:pPr lvl="4"/>
            <a:endParaRPr lang="de-DE" dirty="0"/>
          </a:p>
        </p:txBody>
      </p:sp>
      <p:sp>
        <p:nvSpPr>
          <p:cNvPr id="4" name="Datumsplatzhalter 3"/>
          <p:cNvSpPr>
            <a:spLocks noGrp="1"/>
          </p:cNvSpPr>
          <p:nvPr>
            <p:ph type="dt" sz="half" idx="2"/>
          </p:nvPr>
        </p:nvSpPr>
        <p:spPr bwMode="gray">
          <a:xfrm>
            <a:off x="982586" y="6266759"/>
            <a:ext cx="648000" cy="360000"/>
          </a:xfrm>
          <a:prstGeom prst="rect">
            <a:avLst/>
          </a:prstGeom>
        </p:spPr>
        <p:txBody>
          <a:bodyPr vert="horz" lIns="0" tIns="0" rIns="0" bIns="0" rtlCol="0" anchor="b"/>
          <a:lstStyle>
            <a:lvl1pPr algn="l" rtl="0">
              <a:defRPr sz="800">
                <a:solidFill>
                  <a:schemeClr val="tx1"/>
                </a:solidFill>
              </a:defRPr>
            </a:lvl1pPr>
          </a:lstStyle>
          <a:p>
            <a:fld id="{0B2AA1F7-932F-4D17-B14E-C4CF7D6708E1}" type="datetime1">
              <a:rPr lang="de-DE" smtClean="0"/>
              <a:t>09.03.2022</a:t>
            </a:fld>
            <a:endParaRPr lang="de-DE" dirty="0"/>
          </a:p>
        </p:txBody>
      </p:sp>
      <p:sp>
        <p:nvSpPr>
          <p:cNvPr id="5" name="Fußzeilenplatzhalter 4"/>
          <p:cNvSpPr>
            <a:spLocks noGrp="1"/>
          </p:cNvSpPr>
          <p:nvPr>
            <p:ph type="ftr" sz="quarter" idx="3"/>
          </p:nvPr>
        </p:nvSpPr>
        <p:spPr bwMode="gray">
          <a:xfrm>
            <a:off x="1703106" y="6266759"/>
            <a:ext cx="6552400" cy="360000"/>
          </a:xfrm>
          <a:prstGeom prst="rect">
            <a:avLst/>
          </a:prstGeom>
        </p:spPr>
        <p:txBody>
          <a:bodyPr vert="horz" lIns="0" tIns="0" rIns="0" bIns="0" rtlCol="0" anchor="b"/>
          <a:lstStyle>
            <a:lvl1pPr algn="l" rtl="0">
              <a:defRPr sz="800">
                <a:solidFill>
                  <a:schemeClr val="tx1"/>
                </a:solidFill>
              </a:defRPr>
            </a:lvl1pPr>
          </a:lstStyle>
          <a:p>
            <a:r>
              <a:rPr lang="de-DE" dirty="0" smtClean="0"/>
              <a:t>  </a:t>
            </a:r>
            <a:endParaRPr lang="de-DE" dirty="0"/>
          </a:p>
        </p:txBody>
      </p:sp>
      <p:sp>
        <p:nvSpPr>
          <p:cNvPr id="6" name="Foliennummernplatzhalter 5"/>
          <p:cNvSpPr>
            <a:spLocks noGrp="1"/>
          </p:cNvSpPr>
          <p:nvPr>
            <p:ph type="sldNum" sz="quarter" idx="4"/>
          </p:nvPr>
        </p:nvSpPr>
        <p:spPr bwMode="gray">
          <a:xfrm>
            <a:off x="550486" y="6266759"/>
            <a:ext cx="360000" cy="360000"/>
          </a:xfrm>
          <a:prstGeom prst="rect">
            <a:avLst/>
          </a:prstGeom>
        </p:spPr>
        <p:txBody>
          <a:bodyPr vert="horz" lIns="0" tIns="0" rIns="0" bIns="0" rtlCol="0" anchor="b"/>
          <a:lstStyle>
            <a:lvl1pPr algn="l" rtl="0">
              <a:defRPr sz="800">
                <a:solidFill>
                  <a:schemeClr val="tx1"/>
                </a:solidFill>
              </a:defRPr>
            </a:lvl1pPr>
          </a:lstStyle>
          <a:p>
            <a:fld id="{4915BD61-E5D5-4E4F-ADA0-6F3448AB9FA6}" type="slidenum">
              <a:rPr lang="de-DE" smtClean="0"/>
              <a:t>‹#›</a:t>
            </a:fld>
            <a:endParaRPr lang="de-DE" dirty="0"/>
          </a:p>
        </p:txBody>
      </p:sp>
      <p:sp>
        <p:nvSpPr>
          <p:cNvPr id="7" name="VCT_Marker_ID_7" hidden="1"/>
          <p:cNvSpPr/>
          <p:nvPr userDrawn="1">
            <p:custDataLst>
              <p:tags r:id="rId28"/>
            </p:custDataLst>
          </p:nvPr>
        </p:nvSpPr>
        <p:spPr bwMode="gray">
          <a:xfrm>
            <a:off x="1270000" y="127000"/>
            <a:ext cx="127000" cy="1270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0" name="empower - DO NOT DELETE!!!" hidden="1"/>
          <p:cNvSpPr/>
          <p:nvPr userDrawn="1">
            <p:custDataLst>
              <p:tags r:id="rId29"/>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32"/>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4" r:id="rId4"/>
    <p:sldLayoutId id="2147483655" r:id="rId5"/>
    <p:sldLayoutId id="2147483656" r:id="rId6"/>
    <p:sldLayoutId id="2147483682" r:id="rId7"/>
    <p:sldLayoutId id="2147483657" r:id="rId8"/>
    <p:sldLayoutId id="2147483658" r:id="rId9"/>
    <p:sldLayoutId id="2147483650" r:id="rId10"/>
    <p:sldLayoutId id="2147483660" r:id="rId11"/>
    <p:sldLayoutId id="2147483661" r:id="rId12"/>
    <p:sldLayoutId id="2147483662" r:id="rId13"/>
    <p:sldLayoutId id="2147483663" r:id="rId14"/>
    <p:sldLayoutId id="2147483666" r:id="rId15"/>
    <p:sldLayoutId id="2147483664" r:id="rId16"/>
    <p:sldLayoutId id="2147483672" r:id="rId17"/>
    <p:sldLayoutId id="2147483671" r:id="rId18"/>
    <p:sldLayoutId id="2147483675" r:id="rId19"/>
    <p:sldLayoutId id="2147483665" r:id="rId20"/>
    <p:sldLayoutId id="2147483667" r:id="rId21"/>
    <p:sldLayoutId id="2147483683" r:id="rId22"/>
    <p:sldLayoutId id="2147483684" r:id="rId23"/>
  </p:sldLayoutIdLst>
  <p:timing>
    <p:tnLst>
      <p:par>
        <p:cTn id="1" dur="indefinite" restart="never" nodeType="tmRoot"/>
      </p:par>
    </p:tnLst>
  </p:timing>
  <p:hf hdr="0"/>
  <p:txStyles>
    <p:titleStyle>
      <a:lvl1pPr algn="l" defTabSz="1219170" rtl="0" eaLnBrk="1" latinLnBrk="0" hangingPunct="1">
        <a:spcBef>
          <a:spcPct val="0"/>
        </a:spcBef>
        <a:buNone/>
        <a:defRPr sz="2400"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2"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8.emf"/><Relationship Id="rId2" Type="http://schemas.openxmlformats.org/officeDocument/2006/relationships/tags" Target="../tags/tag3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 Target="slide83.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 Target="slide5.xml"/><Relationship Id="rId2" Type="http://schemas.openxmlformats.org/officeDocument/2006/relationships/tags" Target="../tags/tag50.xml"/><Relationship Id="rId1" Type="http://schemas.openxmlformats.org/officeDocument/2006/relationships/vmlDrawing" Target="../drawings/vmlDrawing34.vml"/><Relationship Id="rId6" Type="http://schemas.openxmlformats.org/officeDocument/2006/relationships/tags" Target="../tags/tag54.xml"/><Relationship Id="rId11" Type="http://schemas.openxmlformats.org/officeDocument/2006/relationships/image" Target="../media/image8.emf"/><Relationship Id="rId5" Type="http://schemas.openxmlformats.org/officeDocument/2006/relationships/tags" Target="../tags/tag53.xml"/><Relationship Id="rId10" Type="http://schemas.openxmlformats.org/officeDocument/2006/relationships/oleObject" Target="../embeddings/oleObject35.bin"/><Relationship Id="rId4" Type="http://schemas.openxmlformats.org/officeDocument/2006/relationships/tags" Target="../tags/tag52.xml"/><Relationship Id="rId9"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tags" Target="../tags/tag57.xml"/><Relationship Id="rId7" Type="http://schemas.openxmlformats.org/officeDocument/2006/relationships/image" Target="../media/image4.emf"/><Relationship Id="rId2" Type="http://schemas.openxmlformats.org/officeDocument/2006/relationships/tags" Target="../tags/tag56.xml"/><Relationship Id="rId1" Type="http://schemas.openxmlformats.org/officeDocument/2006/relationships/vmlDrawing" Target="../drawings/vmlDrawing35.vml"/><Relationship Id="rId6" Type="http://schemas.openxmlformats.org/officeDocument/2006/relationships/oleObject" Target="../embeddings/oleObject36.bin"/><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slide" Target="slide14.xml"/><Relationship Id="rId18" Type="http://schemas.openxmlformats.org/officeDocument/2006/relationships/slide" Target="slide23.xml"/><Relationship Id="rId3" Type="http://schemas.openxmlformats.org/officeDocument/2006/relationships/slideLayout" Target="../slideLayouts/slideLayout10.xml"/><Relationship Id="rId21" Type="http://schemas.openxmlformats.org/officeDocument/2006/relationships/slide" Target="slide27.xml"/><Relationship Id="rId7" Type="http://schemas.openxmlformats.org/officeDocument/2006/relationships/diagramData" Target="../diagrams/data2.xml"/><Relationship Id="rId12" Type="http://schemas.openxmlformats.org/officeDocument/2006/relationships/slide" Target="slide13.xml"/><Relationship Id="rId17" Type="http://schemas.openxmlformats.org/officeDocument/2006/relationships/slide" Target="slide20.xml"/><Relationship Id="rId2" Type="http://schemas.openxmlformats.org/officeDocument/2006/relationships/tags" Target="../tags/tag58.xml"/><Relationship Id="rId16" Type="http://schemas.openxmlformats.org/officeDocument/2006/relationships/slide" Target="slide19.xml"/><Relationship Id="rId20" Type="http://schemas.openxmlformats.org/officeDocument/2006/relationships/slide" Target="slide26.xml"/><Relationship Id="rId1" Type="http://schemas.openxmlformats.org/officeDocument/2006/relationships/vmlDrawing" Target="../drawings/vmlDrawing36.vml"/><Relationship Id="rId6" Type="http://schemas.openxmlformats.org/officeDocument/2006/relationships/image" Target="../media/image8.emf"/><Relationship Id="rId11" Type="http://schemas.microsoft.com/office/2007/relationships/diagramDrawing" Target="../diagrams/drawing2.xml"/><Relationship Id="rId24" Type="http://schemas.openxmlformats.org/officeDocument/2006/relationships/slide" Target="slide83.xml"/><Relationship Id="rId5" Type="http://schemas.openxmlformats.org/officeDocument/2006/relationships/oleObject" Target="../embeddings/oleObject37.bin"/><Relationship Id="rId15" Type="http://schemas.openxmlformats.org/officeDocument/2006/relationships/slide" Target="slide18.xml"/><Relationship Id="rId23" Type="http://schemas.openxmlformats.org/officeDocument/2006/relationships/slide" Target="slide31.xml"/><Relationship Id="rId10" Type="http://schemas.openxmlformats.org/officeDocument/2006/relationships/diagramColors" Target="../diagrams/colors2.xml"/><Relationship Id="rId19" Type="http://schemas.openxmlformats.org/officeDocument/2006/relationships/slide" Target="slide24.xml"/><Relationship Id="rId4" Type="http://schemas.openxmlformats.org/officeDocument/2006/relationships/notesSlide" Target="../notesSlides/notesSlide11.xml"/><Relationship Id="rId9" Type="http://schemas.openxmlformats.org/officeDocument/2006/relationships/diagramQuickStyle" Target="../diagrams/quickStyle2.xml"/><Relationship Id="rId14" Type="http://schemas.openxmlformats.org/officeDocument/2006/relationships/slide" Target="slide17.xml"/><Relationship Id="rId22" Type="http://schemas.openxmlformats.org/officeDocument/2006/relationships/slide" Target="slide30.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60.xml"/><Relationship Id="rId7" Type="http://schemas.openxmlformats.org/officeDocument/2006/relationships/image" Target="../media/image8.emf"/><Relationship Id="rId2" Type="http://schemas.openxmlformats.org/officeDocument/2006/relationships/tags" Target="../tags/tag59.xml"/><Relationship Id="rId1" Type="http://schemas.openxmlformats.org/officeDocument/2006/relationships/vmlDrawing" Target="../drawings/vmlDrawing37.vml"/><Relationship Id="rId6" Type="http://schemas.openxmlformats.org/officeDocument/2006/relationships/oleObject" Target="../embeddings/oleObject38.bin"/><Relationship Id="rId5" Type="http://schemas.openxmlformats.org/officeDocument/2006/relationships/notesSlide" Target="../notesSlides/notesSlide12.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14.xml.rels><?xml version="1.0" encoding="UTF-8" standalone="yes"?>
<Relationships xmlns="http://schemas.openxmlformats.org/package/2006/relationships"><Relationship Id="rId8" Type="http://schemas.openxmlformats.org/officeDocument/2006/relationships/hyperlink" Target="ordersender-prodansmtp.ariba.com" TargetMode="External"/><Relationship Id="rId3" Type="http://schemas.openxmlformats.org/officeDocument/2006/relationships/tags" Target="../tags/tag62.xml"/><Relationship Id="rId7" Type="http://schemas.openxmlformats.org/officeDocument/2006/relationships/image" Target="../media/image8.emf"/><Relationship Id="rId12" Type="http://schemas.openxmlformats.org/officeDocument/2006/relationships/slide" Target="slide83.xml"/><Relationship Id="rId2" Type="http://schemas.openxmlformats.org/officeDocument/2006/relationships/tags" Target="../tags/tag61.xml"/><Relationship Id="rId1" Type="http://schemas.openxmlformats.org/officeDocument/2006/relationships/vmlDrawing" Target="../drawings/vmlDrawing38.vml"/><Relationship Id="rId6" Type="http://schemas.openxmlformats.org/officeDocument/2006/relationships/oleObject" Target="../embeddings/oleObject39.bin"/><Relationship Id="rId11" Type="http://schemas.openxmlformats.org/officeDocument/2006/relationships/image" Target="../media/image12.png"/><Relationship Id="rId5" Type="http://schemas.openxmlformats.org/officeDocument/2006/relationships/notesSlide" Target="../notesSlides/notesSlide13.xml"/><Relationship Id="rId10" Type="http://schemas.openxmlformats.org/officeDocument/2006/relationships/slide" Target="slide12.xml"/><Relationship Id="rId4" Type="http://schemas.openxmlformats.org/officeDocument/2006/relationships/slideLayout" Target="../slideLayouts/slideLayout10.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64.xml"/><Relationship Id="rId7" Type="http://schemas.openxmlformats.org/officeDocument/2006/relationships/image" Target="../media/image8.emf"/><Relationship Id="rId2" Type="http://schemas.openxmlformats.org/officeDocument/2006/relationships/tags" Target="../tags/tag63.xml"/><Relationship Id="rId1" Type="http://schemas.openxmlformats.org/officeDocument/2006/relationships/vmlDrawing" Target="../drawings/vmlDrawing39.vml"/><Relationship Id="rId6" Type="http://schemas.openxmlformats.org/officeDocument/2006/relationships/oleObject" Target="../embeddings/oleObject40.bin"/><Relationship Id="rId5" Type="http://schemas.openxmlformats.org/officeDocument/2006/relationships/notesSlide" Target="../notesSlides/notesSlide14.xml"/><Relationship Id="rId10" Type="http://schemas.openxmlformats.org/officeDocument/2006/relationships/image" Target="../media/image13.png"/><Relationship Id="rId4" Type="http://schemas.openxmlformats.org/officeDocument/2006/relationships/slideLayout" Target="../slideLayouts/slideLayout22.xml"/><Relationship Id="rId9" Type="http://schemas.openxmlformats.org/officeDocument/2006/relationships/slide" Target="slide83.xml"/></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66.xml"/><Relationship Id="rId7" Type="http://schemas.openxmlformats.org/officeDocument/2006/relationships/oleObject" Target="../embeddings/oleObject41.bin"/><Relationship Id="rId2" Type="http://schemas.openxmlformats.org/officeDocument/2006/relationships/tags" Target="../tags/tag65.xml"/><Relationship Id="rId1" Type="http://schemas.openxmlformats.org/officeDocument/2006/relationships/vmlDrawing" Target="../drawings/vmlDrawing40.vml"/><Relationship Id="rId6" Type="http://schemas.openxmlformats.org/officeDocument/2006/relationships/notesSlide" Target="../notesSlides/notesSlide15.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67.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69.xml"/><Relationship Id="rId7" Type="http://schemas.openxmlformats.org/officeDocument/2006/relationships/oleObject" Target="../embeddings/oleObject42.bin"/><Relationship Id="rId2" Type="http://schemas.openxmlformats.org/officeDocument/2006/relationships/tags" Target="../tags/tag68.xml"/><Relationship Id="rId1" Type="http://schemas.openxmlformats.org/officeDocument/2006/relationships/vmlDrawing" Target="../drawings/vmlDrawing41.vml"/><Relationship Id="rId6" Type="http://schemas.openxmlformats.org/officeDocument/2006/relationships/notesSlide" Target="../notesSlides/notesSlide16.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0.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2.xml"/><Relationship Id="rId7" Type="http://schemas.openxmlformats.org/officeDocument/2006/relationships/oleObject" Target="../embeddings/oleObject43.bin"/><Relationship Id="rId2" Type="http://schemas.openxmlformats.org/officeDocument/2006/relationships/tags" Target="../tags/tag71.xml"/><Relationship Id="rId1" Type="http://schemas.openxmlformats.org/officeDocument/2006/relationships/vmlDrawing" Target="../drawings/vmlDrawing42.vml"/><Relationship Id="rId6" Type="http://schemas.openxmlformats.org/officeDocument/2006/relationships/notesSlide" Target="../notesSlides/notesSlide17.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3.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5.xml"/><Relationship Id="rId7" Type="http://schemas.openxmlformats.org/officeDocument/2006/relationships/oleObject" Target="../embeddings/oleObject44.bin"/><Relationship Id="rId2" Type="http://schemas.openxmlformats.org/officeDocument/2006/relationships/tags" Target="../tags/tag74.xml"/><Relationship Id="rId1" Type="http://schemas.openxmlformats.org/officeDocument/2006/relationships/vmlDrawing" Target="../drawings/vmlDrawing43.vml"/><Relationship Id="rId6" Type="http://schemas.openxmlformats.org/officeDocument/2006/relationships/notesSlide" Target="../notesSlides/notesSlide18.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6.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emf"/><Relationship Id="rId2" Type="http://schemas.openxmlformats.org/officeDocument/2006/relationships/tags" Target="../tags/tag3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8.xml"/><Relationship Id="rId7" Type="http://schemas.openxmlformats.org/officeDocument/2006/relationships/oleObject" Target="../embeddings/oleObject45.bin"/><Relationship Id="rId2" Type="http://schemas.openxmlformats.org/officeDocument/2006/relationships/tags" Target="../tags/tag77.xml"/><Relationship Id="rId1" Type="http://schemas.openxmlformats.org/officeDocument/2006/relationships/vmlDrawing" Target="../drawings/vmlDrawing44.vml"/><Relationship Id="rId6" Type="http://schemas.openxmlformats.org/officeDocument/2006/relationships/notesSlide" Target="../notesSlides/notesSlide19.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9.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81.xml"/><Relationship Id="rId7" Type="http://schemas.openxmlformats.org/officeDocument/2006/relationships/image" Target="../media/image8.emf"/><Relationship Id="rId2" Type="http://schemas.openxmlformats.org/officeDocument/2006/relationships/tags" Target="../tags/tag80.xml"/><Relationship Id="rId1" Type="http://schemas.openxmlformats.org/officeDocument/2006/relationships/vmlDrawing" Target="../drawings/vmlDrawing45.vml"/><Relationship Id="rId6" Type="http://schemas.openxmlformats.org/officeDocument/2006/relationships/oleObject" Target="../embeddings/oleObject46.bin"/><Relationship Id="rId5" Type="http://schemas.openxmlformats.org/officeDocument/2006/relationships/notesSlide" Target="../notesSlides/notesSlide20.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3.xml"/><Relationship Id="rId7" Type="http://schemas.openxmlformats.org/officeDocument/2006/relationships/oleObject" Target="../embeddings/oleObject47.bin"/><Relationship Id="rId2" Type="http://schemas.openxmlformats.org/officeDocument/2006/relationships/tags" Target="../tags/tag82.xml"/><Relationship Id="rId1" Type="http://schemas.openxmlformats.org/officeDocument/2006/relationships/vmlDrawing" Target="../drawings/vmlDrawing46.vml"/><Relationship Id="rId6" Type="http://schemas.openxmlformats.org/officeDocument/2006/relationships/notesSlide" Target="../notesSlides/notesSlide21.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84.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6.xml"/><Relationship Id="rId7" Type="http://schemas.openxmlformats.org/officeDocument/2006/relationships/oleObject" Target="../embeddings/oleObject48.bin"/><Relationship Id="rId12" Type="http://schemas.openxmlformats.org/officeDocument/2006/relationships/slide" Target="slide12.xml"/><Relationship Id="rId2" Type="http://schemas.openxmlformats.org/officeDocument/2006/relationships/tags" Target="../tags/tag85.xml"/><Relationship Id="rId1" Type="http://schemas.openxmlformats.org/officeDocument/2006/relationships/vmlDrawing" Target="../drawings/vmlDrawing47.vml"/><Relationship Id="rId6" Type="http://schemas.openxmlformats.org/officeDocument/2006/relationships/notesSlide" Target="../notesSlides/notesSlide22.xml"/><Relationship Id="rId11" Type="http://schemas.openxmlformats.org/officeDocument/2006/relationships/image" Target="../media/image22.png"/><Relationship Id="rId5" Type="http://schemas.openxmlformats.org/officeDocument/2006/relationships/slideLayout" Target="../slideLayouts/slideLayout23.xml"/><Relationship Id="rId10" Type="http://schemas.openxmlformats.org/officeDocument/2006/relationships/image" Target="../media/image21.png"/><Relationship Id="rId4" Type="http://schemas.openxmlformats.org/officeDocument/2006/relationships/tags" Target="../tags/tag87.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9.xml"/><Relationship Id="rId7" Type="http://schemas.openxmlformats.org/officeDocument/2006/relationships/oleObject" Target="../embeddings/oleObject49.bin"/><Relationship Id="rId2" Type="http://schemas.openxmlformats.org/officeDocument/2006/relationships/tags" Target="../tags/tag88.xml"/><Relationship Id="rId1" Type="http://schemas.openxmlformats.org/officeDocument/2006/relationships/vmlDrawing" Target="../drawings/vmlDrawing48.vml"/><Relationship Id="rId6" Type="http://schemas.openxmlformats.org/officeDocument/2006/relationships/notesSlide" Target="../notesSlides/notesSlide23.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4.png"/><Relationship Id="rId4" Type="http://schemas.openxmlformats.org/officeDocument/2006/relationships/tags" Target="../tags/tag90.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92.xml"/><Relationship Id="rId7" Type="http://schemas.openxmlformats.org/officeDocument/2006/relationships/oleObject" Target="../embeddings/oleObject50.bin"/><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notesSlide" Target="../notesSlides/notesSlide24.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93.xml"/><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95.xml"/><Relationship Id="rId7" Type="http://schemas.openxmlformats.org/officeDocument/2006/relationships/oleObject" Target="../embeddings/oleObject51.bin"/><Relationship Id="rId12" Type="http://schemas.openxmlformats.org/officeDocument/2006/relationships/slide" Target="slide83.xml"/><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notesSlide" Target="../notesSlides/notesSlide25.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7.png"/><Relationship Id="rId4" Type="http://schemas.openxmlformats.org/officeDocument/2006/relationships/tags" Target="../tags/tag96.xm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98.xml"/><Relationship Id="rId7" Type="http://schemas.openxmlformats.org/officeDocument/2006/relationships/image" Target="../media/image8.emf"/><Relationship Id="rId2" Type="http://schemas.openxmlformats.org/officeDocument/2006/relationships/tags" Target="../tags/tag97.xml"/><Relationship Id="rId1" Type="http://schemas.openxmlformats.org/officeDocument/2006/relationships/vmlDrawing" Target="../drawings/vmlDrawing51.vml"/><Relationship Id="rId6" Type="http://schemas.openxmlformats.org/officeDocument/2006/relationships/oleObject" Target="../embeddings/oleObject52.bin"/><Relationship Id="rId5" Type="http://schemas.openxmlformats.org/officeDocument/2006/relationships/notesSlide" Target="../notesSlides/notesSlide26.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2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0.xml"/><Relationship Id="rId7" Type="http://schemas.openxmlformats.org/officeDocument/2006/relationships/oleObject" Target="../embeddings/oleObject53.bin"/><Relationship Id="rId2" Type="http://schemas.openxmlformats.org/officeDocument/2006/relationships/tags" Target="../tags/tag99.xml"/><Relationship Id="rId1" Type="http://schemas.openxmlformats.org/officeDocument/2006/relationships/vmlDrawing" Target="../drawings/vmlDrawing52.vml"/><Relationship Id="rId6" Type="http://schemas.openxmlformats.org/officeDocument/2006/relationships/notesSlide" Target="../notesSlides/notesSlide27.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01.xml"/><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oleObject" Target="../embeddings/oleObject54.bin"/><Relationship Id="rId2" Type="http://schemas.openxmlformats.org/officeDocument/2006/relationships/tags" Target="../tags/tag102.xml"/><Relationship Id="rId1" Type="http://schemas.openxmlformats.org/officeDocument/2006/relationships/vmlDrawing" Target="../drawings/vmlDrawing53.vml"/><Relationship Id="rId6" Type="http://schemas.openxmlformats.org/officeDocument/2006/relationships/notesSlide" Target="../notesSlides/notesSlide28.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04.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36.xml"/><Relationship Id="rId7" Type="http://schemas.openxmlformats.org/officeDocument/2006/relationships/image" Target="../media/image8.emf"/><Relationship Id="rId2" Type="http://schemas.openxmlformats.org/officeDocument/2006/relationships/tags" Target="../tags/tag3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6.xml"/><Relationship Id="rId7" Type="http://schemas.openxmlformats.org/officeDocument/2006/relationships/oleObject" Target="../embeddings/oleObject55.bin"/><Relationship Id="rId2" Type="http://schemas.openxmlformats.org/officeDocument/2006/relationships/tags" Target="../tags/tag105.xml"/><Relationship Id="rId1" Type="http://schemas.openxmlformats.org/officeDocument/2006/relationships/vmlDrawing" Target="../drawings/vmlDrawing54.vml"/><Relationship Id="rId6" Type="http://schemas.openxmlformats.org/officeDocument/2006/relationships/notesSlide" Target="../notesSlides/notesSlide29.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1.png"/><Relationship Id="rId4" Type="http://schemas.openxmlformats.org/officeDocument/2006/relationships/tags" Target="../tags/tag107.xml"/><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9.xml"/><Relationship Id="rId7" Type="http://schemas.openxmlformats.org/officeDocument/2006/relationships/oleObject" Target="../embeddings/oleObject56.bin"/><Relationship Id="rId12" Type="http://schemas.openxmlformats.org/officeDocument/2006/relationships/slide" Target="slide83.xml"/><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notesSlide" Target="../notesSlides/notesSlide30.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3.png"/><Relationship Id="rId4" Type="http://schemas.openxmlformats.org/officeDocument/2006/relationships/tags" Target="../tags/tag110.xml"/><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4.emf"/><Relationship Id="rId2" Type="http://schemas.openxmlformats.org/officeDocument/2006/relationships/tags" Target="../tags/tag111.xml"/><Relationship Id="rId1" Type="http://schemas.openxmlformats.org/officeDocument/2006/relationships/vmlDrawing" Target="../drawings/vmlDrawing56.vml"/><Relationship Id="rId6" Type="http://schemas.openxmlformats.org/officeDocument/2006/relationships/oleObject" Target="../embeddings/oleObject57.bin"/><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10.xml"/><Relationship Id="rId7" Type="http://schemas.openxmlformats.org/officeDocument/2006/relationships/diagramData" Target="../diagrams/data3.xml"/><Relationship Id="rId12" Type="http://schemas.openxmlformats.org/officeDocument/2006/relationships/slide" Target="slide83.xml"/><Relationship Id="rId2" Type="http://schemas.openxmlformats.org/officeDocument/2006/relationships/tags" Target="../tags/tag113.xml"/><Relationship Id="rId1" Type="http://schemas.openxmlformats.org/officeDocument/2006/relationships/vmlDrawing" Target="../drawings/vmlDrawing57.vml"/><Relationship Id="rId6" Type="http://schemas.openxmlformats.org/officeDocument/2006/relationships/image" Target="../media/image8.emf"/><Relationship Id="rId11" Type="http://schemas.microsoft.com/office/2007/relationships/diagramDrawing" Target="../diagrams/drawing3.xml"/><Relationship Id="rId5" Type="http://schemas.openxmlformats.org/officeDocument/2006/relationships/oleObject" Target="../embeddings/oleObject58.bin"/><Relationship Id="rId10" Type="http://schemas.openxmlformats.org/officeDocument/2006/relationships/diagramColors" Target="../diagrams/colors3.xml"/><Relationship Id="rId4" Type="http://schemas.openxmlformats.org/officeDocument/2006/relationships/notesSlide" Target="../notesSlides/notesSlide3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37.png"/><Relationship Id="rId3" Type="http://schemas.openxmlformats.org/officeDocument/2006/relationships/tags" Target="../tags/tag115.xml"/><Relationship Id="rId7" Type="http://schemas.openxmlformats.org/officeDocument/2006/relationships/notesSlide" Target="../notesSlides/notesSlide33.xml"/><Relationship Id="rId12" Type="http://schemas.openxmlformats.org/officeDocument/2006/relationships/image" Target="../media/image36.png"/><Relationship Id="rId2" Type="http://schemas.openxmlformats.org/officeDocument/2006/relationships/tags" Target="../tags/tag114.xml"/><Relationship Id="rId16" Type="http://schemas.openxmlformats.org/officeDocument/2006/relationships/hyperlink" Target="https://helpcenter.ariba.com/index.html?sap-language=en#/item&amp;/i/154523" TargetMode="External"/><Relationship Id="rId1" Type="http://schemas.openxmlformats.org/officeDocument/2006/relationships/vmlDrawing" Target="../drawings/vmlDrawing58.vml"/><Relationship Id="rId6" Type="http://schemas.openxmlformats.org/officeDocument/2006/relationships/slideLayout" Target="../slideLayouts/slideLayout23.xml"/><Relationship Id="rId11" Type="http://schemas.openxmlformats.org/officeDocument/2006/relationships/image" Target="../media/image35.png"/><Relationship Id="rId5" Type="http://schemas.openxmlformats.org/officeDocument/2006/relationships/tags" Target="../tags/tag117.xml"/><Relationship Id="rId15" Type="http://schemas.openxmlformats.org/officeDocument/2006/relationships/slide" Target="slide83.xml"/><Relationship Id="rId10" Type="http://schemas.openxmlformats.org/officeDocument/2006/relationships/image" Target="../media/image34.png"/><Relationship Id="rId4" Type="http://schemas.openxmlformats.org/officeDocument/2006/relationships/tags" Target="../tags/tag116.xml"/><Relationship Id="rId9" Type="http://schemas.openxmlformats.org/officeDocument/2006/relationships/image" Target="../media/image8.emf"/><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19.xml"/><Relationship Id="rId7" Type="http://schemas.openxmlformats.org/officeDocument/2006/relationships/oleObject" Target="../embeddings/oleObject60.bin"/><Relationship Id="rId12" Type="http://schemas.openxmlformats.org/officeDocument/2006/relationships/slide" Target="slide83.xml"/><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notesSlide" Target="../notesSlides/notesSlide34.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39.png"/><Relationship Id="rId4" Type="http://schemas.openxmlformats.org/officeDocument/2006/relationships/tags" Target="../tags/tag120.xm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22.xml"/><Relationship Id="rId7" Type="http://schemas.openxmlformats.org/officeDocument/2006/relationships/oleObject" Target="../embeddings/oleObject61.bin"/><Relationship Id="rId12" Type="http://schemas.openxmlformats.org/officeDocument/2006/relationships/slide" Target="slide83.xml"/><Relationship Id="rId2" Type="http://schemas.openxmlformats.org/officeDocument/2006/relationships/tags" Target="../tags/tag121.xml"/><Relationship Id="rId1" Type="http://schemas.openxmlformats.org/officeDocument/2006/relationships/vmlDrawing" Target="../drawings/vmlDrawing60.vml"/><Relationship Id="rId6" Type="http://schemas.openxmlformats.org/officeDocument/2006/relationships/notesSlide" Target="../notesSlides/notesSlide35.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41.png"/><Relationship Id="rId4" Type="http://schemas.openxmlformats.org/officeDocument/2006/relationships/tags" Target="../tags/tag123.xml"/><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tags" Target="../tags/tag125.xml"/><Relationship Id="rId7" Type="http://schemas.openxmlformats.org/officeDocument/2006/relationships/image" Target="../media/image4.emf"/><Relationship Id="rId2" Type="http://schemas.openxmlformats.org/officeDocument/2006/relationships/tags" Target="../tags/tag124.xml"/><Relationship Id="rId1" Type="http://schemas.openxmlformats.org/officeDocument/2006/relationships/vmlDrawing" Target="../drawings/vmlDrawing61.vml"/><Relationship Id="rId6" Type="http://schemas.openxmlformats.org/officeDocument/2006/relationships/oleObject" Target="../embeddings/oleObject62.bin"/><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slideLayout" Target="../slideLayouts/slideLayout10.xml"/><Relationship Id="rId7" Type="http://schemas.openxmlformats.org/officeDocument/2006/relationships/diagramData" Target="../diagrams/data4.xml"/><Relationship Id="rId2" Type="http://schemas.openxmlformats.org/officeDocument/2006/relationships/tags" Target="../tags/tag126.xml"/><Relationship Id="rId1" Type="http://schemas.openxmlformats.org/officeDocument/2006/relationships/vmlDrawing" Target="../drawings/vmlDrawing62.vml"/><Relationship Id="rId6" Type="http://schemas.openxmlformats.org/officeDocument/2006/relationships/image" Target="../media/image8.emf"/><Relationship Id="rId11" Type="http://schemas.microsoft.com/office/2007/relationships/diagramDrawing" Target="../diagrams/drawing4.xml"/><Relationship Id="rId5" Type="http://schemas.openxmlformats.org/officeDocument/2006/relationships/oleObject" Target="../embeddings/oleObject63.bin"/><Relationship Id="rId10" Type="http://schemas.openxmlformats.org/officeDocument/2006/relationships/diagramColors" Target="../diagrams/colors4.xml"/><Relationship Id="rId4" Type="http://schemas.openxmlformats.org/officeDocument/2006/relationships/notesSlide" Target="../notesSlides/notesSlide37.xml"/><Relationship Id="rId9"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42.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8.emf"/><Relationship Id="rId2" Type="http://schemas.openxmlformats.org/officeDocument/2006/relationships/tags" Target="../tags/tag127.xml"/><Relationship Id="rId1" Type="http://schemas.openxmlformats.org/officeDocument/2006/relationships/vmlDrawing" Target="../drawings/vmlDrawing63.vml"/><Relationship Id="rId6" Type="http://schemas.openxmlformats.org/officeDocument/2006/relationships/tags" Target="../tags/tag131.xml"/><Relationship Id="rId11" Type="http://schemas.openxmlformats.org/officeDocument/2006/relationships/oleObject" Target="../embeddings/oleObject64.bin"/><Relationship Id="rId5" Type="http://schemas.openxmlformats.org/officeDocument/2006/relationships/tags" Target="../tags/tag130.xml"/><Relationship Id="rId15" Type="http://schemas.openxmlformats.org/officeDocument/2006/relationships/hyperlink" Target="https://helpcenter.ariba.com/index.html?sap-language=en#/item&amp;/i/160387" TargetMode="External"/><Relationship Id="rId10" Type="http://schemas.openxmlformats.org/officeDocument/2006/relationships/notesSlide" Target="../notesSlides/notesSlide38.xml"/><Relationship Id="rId4" Type="http://schemas.openxmlformats.org/officeDocument/2006/relationships/tags" Target="../tags/tag129.xml"/><Relationship Id="rId9" Type="http://schemas.openxmlformats.org/officeDocument/2006/relationships/slideLayout" Target="../slideLayouts/slideLayout23.xml"/><Relationship Id="rId1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tags" Target="../tags/tag39.xml"/><Relationship Id="rId7" Type="http://schemas.openxmlformats.org/officeDocument/2006/relationships/image" Target="../media/image8.emf"/><Relationship Id="rId2" Type="http://schemas.openxmlformats.org/officeDocument/2006/relationships/tags" Target="../tags/tag38.xml"/><Relationship Id="rId1" Type="http://schemas.openxmlformats.org/officeDocument/2006/relationships/vmlDrawing" Target="../drawings/vmlDrawing28.vml"/><Relationship Id="rId6" Type="http://schemas.openxmlformats.org/officeDocument/2006/relationships/oleObject" Target="../embeddings/oleObject29.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9.xml"/><Relationship Id="rId13" Type="http://schemas.openxmlformats.org/officeDocument/2006/relationships/slide" Target="slide38.xml"/><Relationship Id="rId3" Type="http://schemas.openxmlformats.org/officeDocument/2006/relationships/tags" Target="../tags/tag135.xml"/><Relationship Id="rId7" Type="http://schemas.openxmlformats.org/officeDocument/2006/relationships/slideLayout" Target="../slideLayouts/slideLayout23.xml"/><Relationship Id="rId12" Type="http://schemas.openxmlformats.org/officeDocument/2006/relationships/image" Target="../media/image44.png"/><Relationship Id="rId2" Type="http://schemas.openxmlformats.org/officeDocument/2006/relationships/tags" Target="../tags/tag134.xml"/><Relationship Id="rId1" Type="http://schemas.openxmlformats.org/officeDocument/2006/relationships/vmlDrawing" Target="../drawings/vmlDrawing64.vml"/><Relationship Id="rId6" Type="http://schemas.openxmlformats.org/officeDocument/2006/relationships/tags" Target="../tags/tag138.xml"/><Relationship Id="rId11" Type="http://schemas.openxmlformats.org/officeDocument/2006/relationships/image" Target="../media/image43.png"/><Relationship Id="rId5" Type="http://schemas.openxmlformats.org/officeDocument/2006/relationships/tags" Target="../tags/tag137.xml"/><Relationship Id="rId10" Type="http://schemas.openxmlformats.org/officeDocument/2006/relationships/image" Target="../media/image8.emf"/><Relationship Id="rId4" Type="http://schemas.openxmlformats.org/officeDocument/2006/relationships/tags" Target="../tags/tag136.xml"/><Relationship Id="rId9" Type="http://schemas.openxmlformats.org/officeDocument/2006/relationships/oleObject" Target="../embeddings/oleObject65.bin"/><Relationship Id="rId14" Type="http://schemas.openxmlformats.org/officeDocument/2006/relationships/slide" Target="slide83.xml"/></Relationships>
</file>

<file path=ppt/slides/_rels/slide4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0.xml"/><Relationship Id="rId7" Type="http://schemas.openxmlformats.org/officeDocument/2006/relationships/oleObject" Target="../embeddings/oleObject66.bin"/><Relationship Id="rId12" Type="http://schemas.openxmlformats.org/officeDocument/2006/relationships/slide" Target="slide38.xml"/><Relationship Id="rId2" Type="http://schemas.openxmlformats.org/officeDocument/2006/relationships/tags" Target="../tags/tag139.xml"/><Relationship Id="rId1" Type="http://schemas.openxmlformats.org/officeDocument/2006/relationships/vmlDrawing" Target="../drawings/vmlDrawing65.vml"/><Relationship Id="rId6" Type="http://schemas.openxmlformats.org/officeDocument/2006/relationships/notesSlide" Target="../notesSlides/notesSlide40.xml"/><Relationship Id="rId11" Type="http://schemas.openxmlformats.org/officeDocument/2006/relationships/image" Target="../media/image47.png"/><Relationship Id="rId5" Type="http://schemas.openxmlformats.org/officeDocument/2006/relationships/slideLayout" Target="../slideLayouts/slideLayout23.xml"/><Relationship Id="rId10" Type="http://schemas.openxmlformats.org/officeDocument/2006/relationships/image" Target="../media/image46.png"/><Relationship Id="rId4" Type="http://schemas.openxmlformats.org/officeDocument/2006/relationships/tags" Target="../tags/tag141.xml"/><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3.xml"/><Relationship Id="rId7" Type="http://schemas.openxmlformats.org/officeDocument/2006/relationships/oleObject" Target="../embeddings/oleObject67.bin"/><Relationship Id="rId2" Type="http://schemas.openxmlformats.org/officeDocument/2006/relationships/tags" Target="../tags/tag142.xml"/><Relationship Id="rId1" Type="http://schemas.openxmlformats.org/officeDocument/2006/relationships/vmlDrawing" Target="../drawings/vmlDrawing66.vml"/><Relationship Id="rId6" Type="http://schemas.openxmlformats.org/officeDocument/2006/relationships/notesSlide" Target="../notesSlides/notesSlide41.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49.png"/><Relationship Id="rId4" Type="http://schemas.openxmlformats.org/officeDocument/2006/relationships/tags" Target="../tags/tag144.xml"/><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6.xml"/><Relationship Id="rId7" Type="http://schemas.openxmlformats.org/officeDocument/2006/relationships/oleObject" Target="../embeddings/oleObject68.bin"/><Relationship Id="rId2" Type="http://schemas.openxmlformats.org/officeDocument/2006/relationships/tags" Target="../tags/tag145.xml"/><Relationship Id="rId1" Type="http://schemas.openxmlformats.org/officeDocument/2006/relationships/vmlDrawing" Target="../drawings/vmlDrawing67.vml"/><Relationship Id="rId6" Type="http://schemas.openxmlformats.org/officeDocument/2006/relationships/notesSlide" Target="../notesSlides/notesSlide42.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1.png"/><Relationship Id="rId4" Type="http://schemas.openxmlformats.org/officeDocument/2006/relationships/tags" Target="../tags/tag147.xml"/><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9.xml"/><Relationship Id="rId7" Type="http://schemas.openxmlformats.org/officeDocument/2006/relationships/oleObject" Target="../embeddings/oleObject69.bin"/><Relationship Id="rId12" Type="http://schemas.openxmlformats.org/officeDocument/2006/relationships/slide" Target="slide83.xml"/><Relationship Id="rId2" Type="http://schemas.openxmlformats.org/officeDocument/2006/relationships/tags" Target="../tags/tag148.xml"/><Relationship Id="rId1" Type="http://schemas.openxmlformats.org/officeDocument/2006/relationships/vmlDrawing" Target="../drawings/vmlDrawing68.vml"/><Relationship Id="rId6" Type="http://schemas.openxmlformats.org/officeDocument/2006/relationships/notesSlide" Target="../notesSlides/notesSlide43.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3.png"/><Relationship Id="rId4" Type="http://schemas.openxmlformats.org/officeDocument/2006/relationships/tags" Target="../tags/tag150.xml"/><Relationship Id="rId9"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52.xml"/><Relationship Id="rId7" Type="http://schemas.openxmlformats.org/officeDocument/2006/relationships/oleObject" Target="../embeddings/oleObject70.bin"/><Relationship Id="rId2" Type="http://schemas.openxmlformats.org/officeDocument/2006/relationships/tags" Target="../tags/tag151.xml"/><Relationship Id="rId1" Type="http://schemas.openxmlformats.org/officeDocument/2006/relationships/vmlDrawing" Target="../drawings/vmlDrawing69.vml"/><Relationship Id="rId6" Type="http://schemas.openxmlformats.org/officeDocument/2006/relationships/notesSlide" Target="../notesSlides/notesSlide44.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5.png"/><Relationship Id="rId4" Type="http://schemas.openxmlformats.org/officeDocument/2006/relationships/tags" Target="../tags/tag153.xml"/><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5.xml"/><Relationship Id="rId13" Type="http://schemas.openxmlformats.org/officeDocument/2006/relationships/slide" Target="slide38.xml"/><Relationship Id="rId3" Type="http://schemas.openxmlformats.org/officeDocument/2006/relationships/tags" Target="../tags/tag155.xml"/><Relationship Id="rId7" Type="http://schemas.openxmlformats.org/officeDocument/2006/relationships/slideLayout" Target="../slideLayouts/slideLayout23.xml"/><Relationship Id="rId12" Type="http://schemas.openxmlformats.org/officeDocument/2006/relationships/image" Target="../media/image57.PNG"/><Relationship Id="rId2" Type="http://schemas.openxmlformats.org/officeDocument/2006/relationships/tags" Target="../tags/tag154.xml"/><Relationship Id="rId1" Type="http://schemas.openxmlformats.org/officeDocument/2006/relationships/vmlDrawing" Target="../drawings/vmlDrawing70.vml"/><Relationship Id="rId6" Type="http://schemas.openxmlformats.org/officeDocument/2006/relationships/tags" Target="../tags/tag158.xml"/><Relationship Id="rId11" Type="http://schemas.openxmlformats.org/officeDocument/2006/relationships/image" Target="../media/image56.png"/><Relationship Id="rId5" Type="http://schemas.openxmlformats.org/officeDocument/2006/relationships/tags" Target="../tags/tag157.xml"/><Relationship Id="rId10" Type="http://schemas.openxmlformats.org/officeDocument/2006/relationships/image" Target="../media/image8.emf"/><Relationship Id="rId4" Type="http://schemas.openxmlformats.org/officeDocument/2006/relationships/tags" Target="../tags/tag156.xml"/><Relationship Id="rId9" Type="http://schemas.openxmlformats.org/officeDocument/2006/relationships/oleObject" Target="../embeddings/oleObject71.bin"/><Relationship Id="rId14" Type="http://schemas.openxmlformats.org/officeDocument/2006/relationships/slide" Target="slide83.xml"/></Relationships>
</file>

<file path=ppt/slides/_rels/slide4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0.xml"/><Relationship Id="rId7" Type="http://schemas.openxmlformats.org/officeDocument/2006/relationships/oleObject" Target="../embeddings/oleObject72.bin"/><Relationship Id="rId12" Type="http://schemas.openxmlformats.org/officeDocument/2006/relationships/slide" Target="slide83.xml"/><Relationship Id="rId2" Type="http://schemas.openxmlformats.org/officeDocument/2006/relationships/tags" Target="../tags/tag159.xml"/><Relationship Id="rId1" Type="http://schemas.openxmlformats.org/officeDocument/2006/relationships/vmlDrawing" Target="../drawings/vmlDrawing71.vml"/><Relationship Id="rId6" Type="http://schemas.openxmlformats.org/officeDocument/2006/relationships/notesSlide" Target="../notesSlides/notesSlide46.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9.png"/><Relationship Id="rId4" Type="http://schemas.openxmlformats.org/officeDocument/2006/relationships/tags" Target="../tags/tag161.xml"/><Relationship Id="rId9" Type="http://schemas.openxmlformats.org/officeDocument/2006/relationships/image" Target="../media/image58.png"/></Relationships>
</file>

<file path=ppt/slides/_rels/slide4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3.xml"/><Relationship Id="rId7" Type="http://schemas.openxmlformats.org/officeDocument/2006/relationships/oleObject" Target="../embeddings/oleObject73.bin"/><Relationship Id="rId12" Type="http://schemas.openxmlformats.org/officeDocument/2006/relationships/slide" Target="slide83.xml"/><Relationship Id="rId2" Type="http://schemas.openxmlformats.org/officeDocument/2006/relationships/tags" Target="../tags/tag162.xml"/><Relationship Id="rId1" Type="http://schemas.openxmlformats.org/officeDocument/2006/relationships/vmlDrawing" Target="../drawings/vmlDrawing72.vml"/><Relationship Id="rId6" Type="http://schemas.openxmlformats.org/officeDocument/2006/relationships/notesSlide" Target="../notesSlides/notesSlide47.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61.png"/><Relationship Id="rId4" Type="http://schemas.openxmlformats.org/officeDocument/2006/relationships/tags" Target="../tags/tag164.xml"/><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6.xml"/><Relationship Id="rId7" Type="http://schemas.openxmlformats.org/officeDocument/2006/relationships/oleObject" Target="../embeddings/oleObject74.bin"/><Relationship Id="rId2" Type="http://schemas.openxmlformats.org/officeDocument/2006/relationships/tags" Target="../tags/tag165.xml"/><Relationship Id="rId1" Type="http://schemas.openxmlformats.org/officeDocument/2006/relationships/vmlDrawing" Target="../drawings/vmlDrawing73.vml"/><Relationship Id="rId6" Type="http://schemas.openxmlformats.org/officeDocument/2006/relationships/notesSlide" Target="../notesSlides/notesSlide48.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38.xml"/><Relationship Id="rId4" Type="http://schemas.openxmlformats.org/officeDocument/2006/relationships/tags" Target="../tags/tag167.xml"/><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slide" Target="slide83.xml"/><Relationship Id="rId3" Type="http://schemas.openxmlformats.org/officeDocument/2006/relationships/slideLayout" Target="../slideLayouts/slideLayout10.xml"/><Relationship Id="rId7" Type="http://schemas.openxmlformats.org/officeDocument/2006/relationships/diagramData" Target="../diagrams/data1.xml"/><Relationship Id="rId12" Type="http://schemas.openxmlformats.org/officeDocument/2006/relationships/slide" Target="slide8.xml"/><Relationship Id="rId2" Type="http://schemas.openxmlformats.org/officeDocument/2006/relationships/tags" Target="../tags/tag40.xml"/><Relationship Id="rId1" Type="http://schemas.openxmlformats.org/officeDocument/2006/relationships/vmlDrawing" Target="../drawings/vmlDrawing29.vml"/><Relationship Id="rId6" Type="http://schemas.openxmlformats.org/officeDocument/2006/relationships/image" Target="../media/image8.emf"/><Relationship Id="rId11" Type="http://schemas.microsoft.com/office/2007/relationships/diagramDrawing" Target="../diagrams/drawing1.xml"/><Relationship Id="rId5" Type="http://schemas.openxmlformats.org/officeDocument/2006/relationships/oleObject" Target="../embeddings/oleObject30.bin"/><Relationship Id="rId10" Type="http://schemas.openxmlformats.org/officeDocument/2006/relationships/diagramColors" Target="../diagrams/colors1.xml"/><Relationship Id="rId4" Type="http://schemas.openxmlformats.org/officeDocument/2006/relationships/notesSlide" Target="../notesSlides/notesSlide4.xml"/><Relationship Id="rId9"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tags" Target="../tags/tag169.xml"/><Relationship Id="rId7" Type="http://schemas.openxmlformats.org/officeDocument/2006/relationships/slide" Target="slide83.xml"/><Relationship Id="rId2" Type="http://schemas.openxmlformats.org/officeDocument/2006/relationships/tags" Target="../tags/tag168.xml"/><Relationship Id="rId1" Type="http://schemas.openxmlformats.org/officeDocument/2006/relationships/vmlDrawing" Target="../drawings/vmlDrawing74.vml"/><Relationship Id="rId6" Type="http://schemas.openxmlformats.org/officeDocument/2006/relationships/image" Target="../media/image4.emf"/><Relationship Id="rId5" Type="http://schemas.openxmlformats.org/officeDocument/2006/relationships/oleObject" Target="../embeddings/oleObject75.bin"/><Relationship Id="rId4"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tags" Target="../tags/tag171.xml"/><Relationship Id="rId7" Type="http://schemas.openxmlformats.org/officeDocument/2006/relationships/image" Target="../media/image4.emf"/><Relationship Id="rId2" Type="http://schemas.openxmlformats.org/officeDocument/2006/relationships/tags" Target="../tags/tag170.xml"/><Relationship Id="rId1" Type="http://schemas.openxmlformats.org/officeDocument/2006/relationships/vmlDrawing" Target="../drawings/vmlDrawing75.vml"/><Relationship Id="rId6" Type="http://schemas.openxmlformats.org/officeDocument/2006/relationships/oleObject" Target="../embeddings/oleObject76.bin"/><Relationship Id="rId5" Type="http://schemas.openxmlformats.org/officeDocument/2006/relationships/notesSlide" Target="../notesSlides/notesSlide49.xml"/><Relationship Id="rId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slide" Target="slide55.xml"/><Relationship Id="rId18" Type="http://schemas.openxmlformats.org/officeDocument/2006/relationships/slide" Target="slide75.xml"/><Relationship Id="rId3" Type="http://schemas.openxmlformats.org/officeDocument/2006/relationships/slideLayout" Target="../slideLayouts/slideLayout10.xml"/><Relationship Id="rId21" Type="http://schemas.openxmlformats.org/officeDocument/2006/relationships/slide" Target="slide79.xml"/><Relationship Id="rId7" Type="http://schemas.openxmlformats.org/officeDocument/2006/relationships/diagramData" Target="../diagrams/data5.xml"/><Relationship Id="rId12" Type="http://schemas.openxmlformats.org/officeDocument/2006/relationships/slide" Target="slide54.xml"/><Relationship Id="rId17" Type="http://schemas.openxmlformats.org/officeDocument/2006/relationships/slide" Target="slide74.xml"/><Relationship Id="rId2" Type="http://schemas.openxmlformats.org/officeDocument/2006/relationships/tags" Target="../tags/tag172.xml"/><Relationship Id="rId16" Type="http://schemas.openxmlformats.org/officeDocument/2006/relationships/slide" Target="slide71.xml"/><Relationship Id="rId20" Type="http://schemas.openxmlformats.org/officeDocument/2006/relationships/slide" Target="slide78.xml"/><Relationship Id="rId1" Type="http://schemas.openxmlformats.org/officeDocument/2006/relationships/vmlDrawing" Target="../drawings/vmlDrawing76.vml"/><Relationship Id="rId6" Type="http://schemas.openxmlformats.org/officeDocument/2006/relationships/image" Target="../media/image8.emf"/><Relationship Id="rId11" Type="http://schemas.microsoft.com/office/2007/relationships/diagramDrawing" Target="../diagrams/drawing5.xml"/><Relationship Id="rId24" Type="http://schemas.openxmlformats.org/officeDocument/2006/relationships/slide" Target="slide83.xml"/><Relationship Id="rId5" Type="http://schemas.openxmlformats.org/officeDocument/2006/relationships/oleObject" Target="../embeddings/oleObject77.bin"/><Relationship Id="rId15" Type="http://schemas.openxmlformats.org/officeDocument/2006/relationships/slide" Target="slide69.xml"/><Relationship Id="rId23" Type="http://schemas.openxmlformats.org/officeDocument/2006/relationships/slide" Target="slide82.xml"/><Relationship Id="rId10" Type="http://schemas.openxmlformats.org/officeDocument/2006/relationships/diagramColors" Target="../diagrams/colors5.xml"/><Relationship Id="rId19" Type="http://schemas.openxmlformats.org/officeDocument/2006/relationships/slide" Target="slide76.xml"/><Relationship Id="rId4" Type="http://schemas.openxmlformats.org/officeDocument/2006/relationships/notesSlide" Target="../notesSlides/notesSlide50.xml"/><Relationship Id="rId9" Type="http://schemas.openxmlformats.org/officeDocument/2006/relationships/diagramQuickStyle" Target="../diagrams/quickStyle5.xml"/><Relationship Id="rId14" Type="http://schemas.openxmlformats.org/officeDocument/2006/relationships/slide" Target="slide65.xml"/><Relationship Id="rId22" Type="http://schemas.openxmlformats.org/officeDocument/2006/relationships/slide" Target="slide8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73.xml"/></Relationships>
</file>

<file path=ppt/slides/_rels/slide5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75.xml"/><Relationship Id="rId7" Type="http://schemas.openxmlformats.org/officeDocument/2006/relationships/oleObject" Target="../embeddings/oleObject78.bin"/><Relationship Id="rId2" Type="http://schemas.openxmlformats.org/officeDocument/2006/relationships/tags" Target="../tags/tag174.xml"/><Relationship Id="rId1" Type="http://schemas.openxmlformats.org/officeDocument/2006/relationships/vmlDrawing" Target="../drawings/vmlDrawing77.vml"/><Relationship Id="rId6" Type="http://schemas.openxmlformats.org/officeDocument/2006/relationships/notesSlide" Target="../notesSlides/notesSlide51.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176.xml"/><Relationship Id="rId9" Type="http://schemas.openxmlformats.org/officeDocument/2006/relationships/image" Target="../media/image63.png"/></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2.xml"/><Relationship Id="rId13" Type="http://schemas.openxmlformats.org/officeDocument/2006/relationships/image" Target="../media/image66.png"/><Relationship Id="rId3" Type="http://schemas.openxmlformats.org/officeDocument/2006/relationships/tags" Target="../tags/tag178.xml"/><Relationship Id="rId7" Type="http://schemas.openxmlformats.org/officeDocument/2006/relationships/slideLayout" Target="../slideLayouts/slideLayout23.xml"/><Relationship Id="rId12" Type="http://schemas.openxmlformats.org/officeDocument/2006/relationships/image" Target="../media/image65.png"/><Relationship Id="rId2" Type="http://schemas.openxmlformats.org/officeDocument/2006/relationships/tags" Target="../tags/tag177.xml"/><Relationship Id="rId1" Type="http://schemas.openxmlformats.org/officeDocument/2006/relationships/vmlDrawing" Target="../drawings/vmlDrawing78.vml"/><Relationship Id="rId6" Type="http://schemas.openxmlformats.org/officeDocument/2006/relationships/tags" Target="../tags/tag181.xml"/><Relationship Id="rId11" Type="http://schemas.openxmlformats.org/officeDocument/2006/relationships/image" Target="../media/image64.png"/><Relationship Id="rId5" Type="http://schemas.openxmlformats.org/officeDocument/2006/relationships/tags" Target="../tags/tag180.xml"/><Relationship Id="rId15" Type="http://schemas.openxmlformats.org/officeDocument/2006/relationships/slide" Target="slide83.xml"/><Relationship Id="rId10" Type="http://schemas.openxmlformats.org/officeDocument/2006/relationships/image" Target="../media/image8.emf"/><Relationship Id="rId4" Type="http://schemas.openxmlformats.org/officeDocument/2006/relationships/tags" Target="../tags/tag179.xml"/><Relationship Id="rId9" Type="http://schemas.openxmlformats.org/officeDocument/2006/relationships/oleObject" Target="../embeddings/oleObject79.bin"/><Relationship Id="rId14" Type="http://schemas.openxmlformats.org/officeDocument/2006/relationships/slide" Target="slide52.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8.png"/><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67.png"/><Relationship Id="rId2" Type="http://schemas.openxmlformats.org/officeDocument/2006/relationships/tags" Target="../tags/tag182.xml"/><Relationship Id="rId16" Type="http://schemas.openxmlformats.org/officeDocument/2006/relationships/image" Target="../media/image70.png"/><Relationship Id="rId1" Type="http://schemas.openxmlformats.org/officeDocument/2006/relationships/vmlDrawing" Target="../drawings/vmlDrawing79.vml"/><Relationship Id="rId6" Type="http://schemas.openxmlformats.org/officeDocument/2006/relationships/tags" Target="../tags/tag186.xml"/><Relationship Id="rId11" Type="http://schemas.openxmlformats.org/officeDocument/2006/relationships/image" Target="../media/image8.emf"/><Relationship Id="rId5" Type="http://schemas.openxmlformats.org/officeDocument/2006/relationships/tags" Target="../tags/tag185.xml"/><Relationship Id="rId15" Type="http://schemas.openxmlformats.org/officeDocument/2006/relationships/slide" Target="slide52.xml"/><Relationship Id="rId10" Type="http://schemas.openxmlformats.org/officeDocument/2006/relationships/oleObject" Target="../embeddings/oleObject80.bin"/><Relationship Id="rId4" Type="http://schemas.openxmlformats.org/officeDocument/2006/relationships/tags" Target="../tags/tag184.xml"/><Relationship Id="rId9" Type="http://schemas.openxmlformats.org/officeDocument/2006/relationships/notesSlide" Target="../notesSlides/notesSlide53.xml"/><Relationship Id="rId14" Type="http://schemas.openxmlformats.org/officeDocument/2006/relationships/image" Target="../media/image69.png"/></Relationships>
</file>

<file path=ppt/slides/_rels/slide5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75.png"/><Relationship Id="rId3" Type="http://schemas.openxmlformats.org/officeDocument/2006/relationships/tags" Target="../tags/tag189.xml"/><Relationship Id="rId7" Type="http://schemas.openxmlformats.org/officeDocument/2006/relationships/oleObject" Target="../embeddings/oleObject81.bin"/><Relationship Id="rId12" Type="http://schemas.openxmlformats.org/officeDocument/2006/relationships/image" Target="../media/image74.png"/><Relationship Id="rId2" Type="http://schemas.openxmlformats.org/officeDocument/2006/relationships/tags" Target="../tags/tag188.xml"/><Relationship Id="rId1" Type="http://schemas.openxmlformats.org/officeDocument/2006/relationships/vmlDrawing" Target="../drawings/vmlDrawing80.vml"/><Relationship Id="rId6" Type="http://schemas.openxmlformats.org/officeDocument/2006/relationships/notesSlide" Target="../notesSlides/notesSlide54.xml"/><Relationship Id="rId11" Type="http://schemas.openxmlformats.org/officeDocument/2006/relationships/image" Target="../media/image73.png"/><Relationship Id="rId5" Type="http://schemas.openxmlformats.org/officeDocument/2006/relationships/slideLayout" Target="../slideLayouts/slideLayout23.xml"/><Relationship Id="rId15" Type="http://schemas.openxmlformats.org/officeDocument/2006/relationships/slide" Target="slide83.xml"/><Relationship Id="rId10" Type="http://schemas.openxmlformats.org/officeDocument/2006/relationships/image" Target="../media/image72.png"/><Relationship Id="rId4" Type="http://schemas.openxmlformats.org/officeDocument/2006/relationships/tags" Target="../tags/tag190.xml"/><Relationship Id="rId9" Type="http://schemas.openxmlformats.org/officeDocument/2006/relationships/image" Target="../media/image71.png"/><Relationship Id="rId14" Type="http://schemas.openxmlformats.org/officeDocument/2006/relationships/slide" Target="slide52.xml"/></Relationships>
</file>

<file path=ppt/slides/_rels/slide5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192.xml"/><Relationship Id="rId7" Type="http://schemas.openxmlformats.org/officeDocument/2006/relationships/oleObject" Target="../embeddings/oleObject82.bin"/><Relationship Id="rId12" Type="http://schemas.openxmlformats.org/officeDocument/2006/relationships/image" Target="../media/image79.png"/><Relationship Id="rId2" Type="http://schemas.openxmlformats.org/officeDocument/2006/relationships/tags" Target="../tags/tag191.xml"/><Relationship Id="rId1" Type="http://schemas.openxmlformats.org/officeDocument/2006/relationships/vmlDrawing" Target="../drawings/vmlDrawing81.vml"/><Relationship Id="rId6" Type="http://schemas.openxmlformats.org/officeDocument/2006/relationships/notesSlide" Target="../notesSlides/notesSlide55.xml"/><Relationship Id="rId11" Type="http://schemas.openxmlformats.org/officeDocument/2006/relationships/image" Target="../media/image78.png"/><Relationship Id="rId5" Type="http://schemas.openxmlformats.org/officeDocument/2006/relationships/slideLayout" Target="../slideLayouts/slideLayout23.xml"/><Relationship Id="rId10" Type="http://schemas.openxmlformats.org/officeDocument/2006/relationships/image" Target="../media/image77.png"/><Relationship Id="rId4" Type="http://schemas.openxmlformats.org/officeDocument/2006/relationships/tags" Target="../tags/tag193.xml"/><Relationship Id="rId9" Type="http://schemas.openxmlformats.org/officeDocument/2006/relationships/image" Target="../media/image76.png"/><Relationship Id="rId14" Type="http://schemas.openxmlformats.org/officeDocument/2006/relationships/slide" Target="slide83.xml"/></Relationships>
</file>

<file path=ppt/slides/_rels/slide5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5.xml"/><Relationship Id="rId7" Type="http://schemas.openxmlformats.org/officeDocument/2006/relationships/oleObject" Target="../embeddings/oleObject83.bin"/><Relationship Id="rId12" Type="http://schemas.openxmlformats.org/officeDocument/2006/relationships/slide" Target="slide83.xml"/><Relationship Id="rId2" Type="http://schemas.openxmlformats.org/officeDocument/2006/relationships/tags" Target="../tags/tag194.xml"/><Relationship Id="rId1" Type="http://schemas.openxmlformats.org/officeDocument/2006/relationships/vmlDrawing" Target="../drawings/vmlDrawing82.vml"/><Relationship Id="rId6" Type="http://schemas.openxmlformats.org/officeDocument/2006/relationships/notesSlide" Target="../notesSlides/notesSlide56.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1.png"/><Relationship Id="rId4" Type="http://schemas.openxmlformats.org/officeDocument/2006/relationships/tags" Target="../tags/tag196.xml"/><Relationship Id="rId9" Type="http://schemas.openxmlformats.org/officeDocument/2006/relationships/image" Target="../media/image8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2.xml"/><Relationship Id="rId7" Type="http://schemas.openxmlformats.org/officeDocument/2006/relationships/image" Target="../media/image8.emf"/><Relationship Id="rId2" Type="http://schemas.openxmlformats.org/officeDocument/2006/relationships/tags" Target="../tags/tag41.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notesSlide" Target="../notesSlides/notesSlide5.xml"/><Relationship Id="rId10" Type="http://schemas.openxmlformats.org/officeDocument/2006/relationships/slide" Target="slide83.xml"/><Relationship Id="rId4" Type="http://schemas.openxmlformats.org/officeDocument/2006/relationships/slideLayout" Target="../slideLayouts/slideLayout10.xml"/><Relationship Id="rId9" Type="http://schemas.openxmlformats.org/officeDocument/2006/relationships/slide" Target="slide5.xml"/></Relationships>
</file>

<file path=ppt/slides/_rels/slide6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8.xml"/><Relationship Id="rId7" Type="http://schemas.openxmlformats.org/officeDocument/2006/relationships/oleObject" Target="../embeddings/oleObject84.bin"/><Relationship Id="rId2" Type="http://schemas.openxmlformats.org/officeDocument/2006/relationships/tags" Target="../tags/tag197.xml"/><Relationship Id="rId1" Type="http://schemas.openxmlformats.org/officeDocument/2006/relationships/vmlDrawing" Target="../drawings/vmlDrawing83.vml"/><Relationship Id="rId6" Type="http://schemas.openxmlformats.org/officeDocument/2006/relationships/notesSlide" Target="../notesSlides/notesSlide57.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199.xml"/><Relationship Id="rId9" Type="http://schemas.openxmlformats.org/officeDocument/2006/relationships/image" Target="../media/image82.png"/></Relationships>
</file>

<file path=ppt/slides/_rels/slide6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1.xml"/><Relationship Id="rId7" Type="http://schemas.openxmlformats.org/officeDocument/2006/relationships/oleObject" Target="../embeddings/oleObject85.bin"/><Relationship Id="rId2" Type="http://schemas.openxmlformats.org/officeDocument/2006/relationships/tags" Target="../tags/tag200.xml"/><Relationship Id="rId1" Type="http://schemas.openxmlformats.org/officeDocument/2006/relationships/vmlDrawing" Target="../drawings/vmlDrawing84.vml"/><Relationship Id="rId6" Type="http://schemas.openxmlformats.org/officeDocument/2006/relationships/notesSlide" Target="../notesSlides/notesSlide58.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02.xml"/><Relationship Id="rId9" Type="http://schemas.openxmlformats.org/officeDocument/2006/relationships/image" Target="../media/image83.png"/></Relationships>
</file>

<file path=ppt/slides/_rels/slide6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4.xml"/><Relationship Id="rId7" Type="http://schemas.openxmlformats.org/officeDocument/2006/relationships/oleObject" Target="../embeddings/oleObject86.bin"/><Relationship Id="rId2" Type="http://schemas.openxmlformats.org/officeDocument/2006/relationships/tags" Target="../tags/tag203.xml"/><Relationship Id="rId1" Type="http://schemas.openxmlformats.org/officeDocument/2006/relationships/vmlDrawing" Target="../drawings/vmlDrawing85.vml"/><Relationship Id="rId6" Type="http://schemas.openxmlformats.org/officeDocument/2006/relationships/notesSlide" Target="../notesSlides/notesSlide59.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205.xml"/><Relationship Id="rId9" Type="http://schemas.openxmlformats.org/officeDocument/2006/relationships/slide" Target="slide52.xml"/></Relationships>
</file>

<file path=ppt/slides/_rels/slide6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7.xml"/><Relationship Id="rId7" Type="http://schemas.openxmlformats.org/officeDocument/2006/relationships/oleObject" Target="../embeddings/oleObject87.bin"/><Relationship Id="rId2" Type="http://schemas.openxmlformats.org/officeDocument/2006/relationships/tags" Target="../tags/tag206.xml"/><Relationship Id="rId1" Type="http://schemas.openxmlformats.org/officeDocument/2006/relationships/vmlDrawing" Target="../drawings/vmlDrawing86.vml"/><Relationship Id="rId6" Type="http://schemas.openxmlformats.org/officeDocument/2006/relationships/notesSlide" Target="../notesSlides/notesSlide60.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208.xml"/><Relationship Id="rId9" Type="http://schemas.openxmlformats.org/officeDocument/2006/relationships/slide" Target="slide52.xml"/></Relationships>
</file>

<file path=ppt/slides/_rels/slide6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10.xml"/><Relationship Id="rId7" Type="http://schemas.openxmlformats.org/officeDocument/2006/relationships/oleObject" Target="../embeddings/oleObject88.bin"/><Relationship Id="rId12" Type="http://schemas.openxmlformats.org/officeDocument/2006/relationships/slide" Target="slide83.xml"/><Relationship Id="rId2" Type="http://schemas.openxmlformats.org/officeDocument/2006/relationships/tags" Target="../tags/tag209.xml"/><Relationship Id="rId1" Type="http://schemas.openxmlformats.org/officeDocument/2006/relationships/vmlDrawing" Target="../drawings/vmlDrawing87.vml"/><Relationship Id="rId6" Type="http://schemas.openxmlformats.org/officeDocument/2006/relationships/notesSlide" Target="../notesSlides/notesSlide61.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5.PNG"/><Relationship Id="rId4" Type="http://schemas.openxmlformats.org/officeDocument/2006/relationships/tags" Target="../tags/tag211.xml"/><Relationship Id="rId9" Type="http://schemas.openxmlformats.org/officeDocument/2006/relationships/image" Target="../media/image84.png"/></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hyperlink" Target="https://helpcenter.ariba.com/index.html?sap-language=en#/item&amp;/i/137389" TargetMode="External"/><Relationship Id="rId3" Type="http://schemas.openxmlformats.org/officeDocument/2006/relationships/tags" Target="../tags/tag213.xml"/><Relationship Id="rId7" Type="http://schemas.openxmlformats.org/officeDocument/2006/relationships/notesSlide" Target="../notesSlides/notesSlide62.xml"/><Relationship Id="rId12" Type="http://schemas.openxmlformats.org/officeDocument/2006/relationships/slide" Target="slide83.xml"/><Relationship Id="rId2" Type="http://schemas.openxmlformats.org/officeDocument/2006/relationships/tags" Target="../tags/tag212.xml"/><Relationship Id="rId1" Type="http://schemas.openxmlformats.org/officeDocument/2006/relationships/vmlDrawing" Target="../drawings/vmlDrawing88.vml"/><Relationship Id="rId6" Type="http://schemas.openxmlformats.org/officeDocument/2006/relationships/slideLayout" Target="../slideLayouts/slideLayout23.xml"/><Relationship Id="rId11" Type="http://schemas.openxmlformats.org/officeDocument/2006/relationships/slide" Target="slide52.xml"/><Relationship Id="rId5" Type="http://schemas.openxmlformats.org/officeDocument/2006/relationships/tags" Target="../tags/tag215.xml"/><Relationship Id="rId10" Type="http://schemas.openxmlformats.org/officeDocument/2006/relationships/image" Target="../media/image86.png"/><Relationship Id="rId4" Type="http://schemas.openxmlformats.org/officeDocument/2006/relationships/tags" Target="../tags/tag214.xml"/><Relationship Id="rId9" Type="http://schemas.openxmlformats.org/officeDocument/2006/relationships/image" Target="../media/image8.emf"/></Relationships>
</file>

<file path=ppt/slides/_rels/slide6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17.xml"/><Relationship Id="rId7" Type="http://schemas.openxmlformats.org/officeDocument/2006/relationships/oleObject" Target="../embeddings/oleObject90.bin"/><Relationship Id="rId12" Type="http://schemas.openxmlformats.org/officeDocument/2006/relationships/slide" Target="slide83.xml"/><Relationship Id="rId2" Type="http://schemas.openxmlformats.org/officeDocument/2006/relationships/tags" Target="../tags/tag216.xml"/><Relationship Id="rId1" Type="http://schemas.openxmlformats.org/officeDocument/2006/relationships/vmlDrawing" Target="../drawings/vmlDrawing89.vml"/><Relationship Id="rId6" Type="http://schemas.openxmlformats.org/officeDocument/2006/relationships/notesSlide" Target="../notesSlides/notesSlide63.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8.png"/><Relationship Id="rId4" Type="http://schemas.openxmlformats.org/officeDocument/2006/relationships/tags" Target="../tags/tag218.xml"/><Relationship Id="rId9" Type="http://schemas.openxmlformats.org/officeDocument/2006/relationships/image" Target="../media/image87.png"/></Relationships>
</file>

<file path=ppt/slides/_rels/slide6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20.xml"/><Relationship Id="rId7" Type="http://schemas.openxmlformats.org/officeDocument/2006/relationships/oleObject" Target="../embeddings/oleObject91.bin"/><Relationship Id="rId2" Type="http://schemas.openxmlformats.org/officeDocument/2006/relationships/tags" Target="../tags/tag219.xml"/><Relationship Id="rId1" Type="http://schemas.openxmlformats.org/officeDocument/2006/relationships/vmlDrawing" Target="../drawings/vmlDrawing90.vml"/><Relationship Id="rId6" Type="http://schemas.openxmlformats.org/officeDocument/2006/relationships/notesSlide" Target="../notesSlides/notesSlide64.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21.xml"/><Relationship Id="rId9" Type="http://schemas.openxmlformats.org/officeDocument/2006/relationships/image" Target="../media/image89.png"/></Relationships>
</file>

<file path=ppt/slides/_rels/slide6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23.xml"/><Relationship Id="rId7" Type="http://schemas.openxmlformats.org/officeDocument/2006/relationships/oleObject" Target="../embeddings/oleObject92.bin"/><Relationship Id="rId12" Type="http://schemas.openxmlformats.org/officeDocument/2006/relationships/hyperlink" Target="https://helpcenter.ariba.com/index.html?sap-language=en#/item&amp;/i/155974" TargetMode="External"/><Relationship Id="rId2" Type="http://schemas.openxmlformats.org/officeDocument/2006/relationships/tags" Target="../tags/tag222.xml"/><Relationship Id="rId1" Type="http://schemas.openxmlformats.org/officeDocument/2006/relationships/vmlDrawing" Target="../drawings/vmlDrawing91.vml"/><Relationship Id="rId6" Type="http://schemas.openxmlformats.org/officeDocument/2006/relationships/notesSlide" Target="../notesSlides/notesSlide65.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24.xml"/><Relationship Id="rId9" Type="http://schemas.openxmlformats.org/officeDocument/2006/relationships/image" Target="../media/image90.png"/></Relationships>
</file>

<file path=ppt/slides/_rels/slide6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26.xml"/><Relationship Id="rId7" Type="http://schemas.openxmlformats.org/officeDocument/2006/relationships/oleObject" Target="../embeddings/oleObject93.bin"/><Relationship Id="rId12" Type="http://schemas.openxmlformats.org/officeDocument/2006/relationships/slide" Target="slide52.xml"/><Relationship Id="rId2" Type="http://schemas.openxmlformats.org/officeDocument/2006/relationships/tags" Target="../tags/tag225.xml"/><Relationship Id="rId1" Type="http://schemas.openxmlformats.org/officeDocument/2006/relationships/vmlDrawing" Target="../drawings/vmlDrawing92.vml"/><Relationship Id="rId6" Type="http://schemas.openxmlformats.org/officeDocument/2006/relationships/notesSlide" Target="../notesSlides/notesSlide66.xml"/><Relationship Id="rId11" Type="http://schemas.openxmlformats.org/officeDocument/2006/relationships/image" Target="../media/image93.png"/><Relationship Id="rId5" Type="http://schemas.openxmlformats.org/officeDocument/2006/relationships/slideLayout" Target="../slideLayouts/slideLayout23.xml"/><Relationship Id="rId10" Type="http://schemas.openxmlformats.org/officeDocument/2006/relationships/image" Target="../media/image92.png"/><Relationship Id="rId4" Type="http://schemas.openxmlformats.org/officeDocument/2006/relationships/tags" Target="../tags/tag227.xml"/><Relationship Id="rId9" Type="http://schemas.openxmlformats.org/officeDocument/2006/relationships/image" Target="../media/image91.png"/></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4.xml"/><Relationship Id="rId7" Type="http://schemas.openxmlformats.org/officeDocument/2006/relationships/oleObject" Target="../embeddings/oleObject32.bin"/><Relationship Id="rId2" Type="http://schemas.openxmlformats.org/officeDocument/2006/relationships/tags" Target="../tags/tag43.xml"/><Relationship Id="rId1" Type="http://schemas.openxmlformats.org/officeDocument/2006/relationships/vmlDrawing" Target="../drawings/vmlDrawing31.vml"/><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tags" Target="../tags/tag45.xml"/><Relationship Id="rId9" Type="http://schemas.openxmlformats.org/officeDocument/2006/relationships/slide" Target="slide83.xml"/></Relationships>
</file>

<file path=ppt/slides/_rels/slide70.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229.xml"/><Relationship Id="rId7" Type="http://schemas.openxmlformats.org/officeDocument/2006/relationships/oleObject" Target="../embeddings/oleObject94.bin"/><Relationship Id="rId12" Type="http://schemas.openxmlformats.org/officeDocument/2006/relationships/image" Target="../media/image97.png"/><Relationship Id="rId2" Type="http://schemas.openxmlformats.org/officeDocument/2006/relationships/tags" Target="../tags/tag228.xml"/><Relationship Id="rId1" Type="http://schemas.openxmlformats.org/officeDocument/2006/relationships/vmlDrawing" Target="../drawings/vmlDrawing93.vml"/><Relationship Id="rId6" Type="http://schemas.openxmlformats.org/officeDocument/2006/relationships/notesSlide" Target="../notesSlides/notesSlide67.xml"/><Relationship Id="rId11" Type="http://schemas.openxmlformats.org/officeDocument/2006/relationships/image" Target="../media/image96.png"/><Relationship Id="rId5" Type="http://schemas.openxmlformats.org/officeDocument/2006/relationships/slideLayout" Target="../slideLayouts/slideLayout23.xml"/><Relationship Id="rId15" Type="http://schemas.openxmlformats.org/officeDocument/2006/relationships/hyperlink" Target="https://helpcenter.ariba.com/index.html?sap-language=en#/item&amp;/i/156942" TargetMode="External"/><Relationship Id="rId10" Type="http://schemas.openxmlformats.org/officeDocument/2006/relationships/image" Target="../media/image95.png"/><Relationship Id="rId4" Type="http://schemas.openxmlformats.org/officeDocument/2006/relationships/tags" Target="../tags/tag230.xml"/><Relationship Id="rId9" Type="http://schemas.openxmlformats.org/officeDocument/2006/relationships/image" Target="../media/image94.png"/><Relationship Id="rId14" Type="http://schemas.openxmlformats.org/officeDocument/2006/relationships/slide" Target="slide83.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68.xml"/><Relationship Id="rId13" Type="http://schemas.openxmlformats.org/officeDocument/2006/relationships/slide" Target="slide83.xml"/><Relationship Id="rId3" Type="http://schemas.openxmlformats.org/officeDocument/2006/relationships/tags" Target="../tags/tag232.xml"/><Relationship Id="rId7" Type="http://schemas.openxmlformats.org/officeDocument/2006/relationships/slideLayout" Target="../slideLayouts/slideLayout23.xml"/><Relationship Id="rId12" Type="http://schemas.openxmlformats.org/officeDocument/2006/relationships/slide" Target="slide52.xml"/><Relationship Id="rId2" Type="http://schemas.openxmlformats.org/officeDocument/2006/relationships/tags" Target="../tags/tag231.xml"/><Relationship Id="rId1" Type="http://schemas.openxmlformats.org/officeDocument/2006/relationships/vmlDrawing" Target="../drawings/vmlDrawing94.vml"/><Relationship Id="rId6" Type="http://schemas.openxmlformats.org/officeDocument/2006/relationships/tags" Target="../tags/tag235.xml"/><Relationship Id="rId11" Type="http://schemas.openxmlformats.org/officeDocument/2006/relationships/image" Target="../media/image98.png"/><Relationship Id="rId5" Type="http://schemas.openxmlformats.org/officeDocument/2006/relationships/tags" Target="../tags/tag234.xml"/><Relationship Id="rId10" Type="http://schemas.openxmlformats.org/officeDocument/2006/relationships/image" Target="../media/image8.emf"/><Relationship Id="rId4" Type="http://schemas.openxmlformats.org/officeDocument/2006/relationships/tags" Target="../tags/tag233.xml"/><Relationship Id="rId9" Type="http://schemas.openxmlformats.org/officeDocument/2006/relationships/oleObject" Target="../embeddings/oleObject95.bin"/></Relationships>
</file>

<file path=ppt/slides/_rels/slide7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237.xml"/><Relationship Id="rId7" Type="http://schemas.openxmlformats.org/officeDocument/2006/relationships/oleObject" Target="../embeddings/oleObject96.bin"/><Relationship Id="rId12" Type="http://schemas.openxmlformats.org/officeDocument/2006/relationships/slide" Target="slide52.xml"/><Relationship Id="rId2" Type="http://schemas.openxmlformats.org/officeDocument/2006/relationships/tags" Target="../tags/tag236.xml"/><Relationship Id="rId1" Type="http://schemas.openxmlformats.org/officeDocument/2006/relationships/vmlDrawing" Target="../drawings/vmlDrawing95.vml"/><Relationship Id="rId6" Type="http://schemas.openxmlformats.org/officeDocument/2006/relationships/notesSlide" Target="../notesSlides/notesSlide69.xml"/><Relationship Id="rId11" Type="http://schemas.openxmlformats.org/officeDocument/2006/relationships/image" Target="../media/image101.png"/><Relationship Id="rId5" Type="http://schemas.openxmlformats.org/officeDocument/2006/relationships/slideLayout" Target="../slideLayouts/slideLayout23.xml"/><Relationship Id="rId10" Type="http://schemas.openxmlformats.org/officeDocument/2006/relationships/image" Target="../media/image100.png"/><Relationship Id="rId4" Type="http://schemas.openxmlformats.org/officeDocument/2006/relationships/tags" Target="../tags/tag238.xml"/><Relationship Id="rId9" Type="http://schemas.openxmlformats.org/officeDocument/2006/relationships/image" Target="../media/image99.png"/></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slide" Target="slide52.xml"/><Relationship Id="rId3" Type="http://schemas.openxmlformats.org/officeDocument/2006/relationships/tags" Target="../tags/tag240.xml"/><Relationship Id="rId7" Type="http://schemas.openxmlformats.org/officeDocument/2006/relationships/notesSlide" Target="../notesSlides/notesSlide70.xml"/><Relationship Id="rId12" Type="http://schemas.openxmlformats.org/officeDocument/2006/relationships/image" Target="../media/image104.png"/><Relationship Id="rId2" Type="http://schemas.openxmlformats.org/officeDocument/2006/relationships/tags" Target="../tags/tag239.xml"/><Relationship Id="rId1" Type="http://schemas.openxmlformats.org/officeDocument/2006/relationships/vmlDrawing" Target="../drawings/vmlDrawing96.vml"/><Relationship Id="rId6" Type="http://schemas.openxmlformats.org/officeDocument/2006/relationships/slideLayout" Target="../slideLayouts/slideLayout23.xml"/><Relationship Id="rId11" Type="http://schemas.openxmlformats.org/officeDocument/2006/relationships/image" Target="../media/image103.png"/><Relationship Id="rId5" Type="http://schemas.openxmlformats.org/officeDocument/2006/relationships/tags" Target="../tags/tag242.xml"/><Relationship Id="rId10" Type="http://schemas.openxmlformats.org/officeDocument/2006/relationships/image" Target="../media/image102.png"/><Relationship Id="rId4" Type="http://schemas.openxmlformats.org/officeDocument/2006/relationships/tags" Target="../tags/tag241.xml"/><Relationship Id="rId9" Type="http://schemas.openxmlformats.org/officeDocument/2006/relationships/image" Target="../media/image8.emf"/><Relationship Id="rId14" Type="http://schemas.openxmlformats.org/officeDocument/2006/relationships/slide" Target="slide83.xml"/></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71.xml"/><Relationship Id="rId13" Type="http://schemas.openxmlformats.org/officeDocument/2006/relationships/slide" Target="slide52.xml"/><Relationship Id="rId3" Type="http://schemas.openxmlformats.org/officeDocument/2006/relationships/tags" Target="../tags/tag244.xml"/><Relationship Id="rId7" Type="http://schemas.openxmlformats.org/officeDocument/2006/relationships/slideLayout" Target="../slideLayouts/slideLayout23.xml"/><Relationship Id="rId12" Type="http://schemas.openxmlformats.org/officeDocument/2006/relationships/image" Target="../media/image106.png"/><Relationship Id="rId2" Type="http://schemas.openxmlformats.org/officeDocument/2006/relationships/tags" Target="../tags/tag243.xml"/><Relationship Id="rId1" Type="http://schemas.openxmlformats.org/officeDocument/2006/relationships/vmlDrawing" Target="../drawings/vmlDrawing97.vml"/><Relationship Id="rId6" Type="http://schemas.openxmlformats.org/officeDocument/2006/relationships/tags" Target="../tags/tag247.xml"/><Relationship Id="rId11" Type="http://schemas.openxmlformats.org/officeDocument/2006/relationships/image" Target="../media/image105.png"/><Relationship Id="rId5" Type="http://schemas.openxmlformats.org/officeDocument/2006/relationships/tags" Target="../tags/tag246.xml"/><Relationship Id="rId10" Type="http://schemas.openxmlformats.org/officeDocument/2006/relationships/image" Target="../media/image8.emf"/><Relationship Id="rId4" Type="http://schemas.openxmlformats.org/officeDocument/2006/relationships/tags" Target="../tags/tag245.xml"/><Relationship Id="rId9" Type="http://schemas.openxmlformats.org/officeDocument/2006/relationships/oleObject" Target="../embeddings/oleObject98.bin"/></Relationships>
</file>

<file path=ppt/slides/_rels/slide7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249.xml"/><Relationship Id="rId7" Type="http://schemas.openxmlformats.org/officeDocument/2006/relationships/oleObject" Target="../embeddings/oleObject99.bin"/><Relationship Id="rId12" Type="http://schemas.openxmlformats.org/officeDocument/2006/relationships/slide" Target="slide52.xml"/><Relationship Id="rId2" Type="http://schemas.openxmlformats.org/officeDocument/2006/relationships/tags" Target="../tags/tag248.xml"/><Relationship Id="rId1" Type="http://schemas.openxmlformats.org/officeDocument/2006/relationships/vmlDrawing" Target="../drawings/vmlDrawing98.vml"/><Relationship Id="rId6" Type="http://schemas.openxmlformats.org/officeDocument/2006/relationships/notesSlide" Target="../notesSlides/notesSlide72.xml"/><Relationship Id="rId11" Type="http://schemas.openxmlformats.org/officeDocument/2006/relationships/image" Target="../media/image109.png"/><Relationship Id="rId5" Type="http://schemas.openxmlformats.org/officeDocument/2006/relationships/slideLayout" Target="../slideLayouts/slideLayout23.xml"/><Relationship Id="rId10" Type="http://schemas.openxmlformats.org/officeDocument/2006/relationships/image" Target="../media/image108.png"/><Relationship Id="rId4" Type="http://schemas.openxmlformats.org/officeDocument/2006/relationships/tags" Target="../tags/tag250.xml"/><Relationship Id="rId9" Type="http://schemas.openxmlformats.org/officeDocument/2006/relationships/image" Target="../media/image107.png"/></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tags" Target="../tags/tag252.xml"/><Relationship Id="rId7" Type="http://schemas.openxmlformats.org/officeDocument/2006/relationships/notesSlide" Target="../notesSlides/notesSlide73.xml"/><Relationship Id="rId2" Type="http://schemas.openxmlformats.org/officeDocument/2006/relationships/tags" Target="../tags/tag251.xml"/><Relationship Id="rId1" Type="http://schemas.openxmlformats.org/officeDocument/2006/relationships/vmlDrawing" Target="../drawings/vmlDrawing99.vml"/><Relationship Id="rId6" Type="http://schemas.openxmlformats.org/officeDocument/2006/relationships/slideLayout" Target="../slideLayouts/slideLayout23.xml"/><Relationship Id="rId11" Type="http://schemas.openxmlformats.org/officeDocument/2006/relationships/slide" Target="slide83.xml"/><Relationship Id="rId5" Type="http://schemas.openxmlformats.org/officeDocument/2006/relationships/tags" Target="../tags/tag254.xml"/><Relationship Id="rId10" Type="http://schemas.openxmlformats.org/officeDocument/2006/relationships/slide" Target="slide52.xml"/><Relationship Id="rId4" Type="http://schemas.openxmlformats.org/officeDocument/2006/relationships/tags" Target="../tags/tag253.xml"/><Relationship Id="rId9" Type="http://schemas.openxmlformats.org/officeDocument/2006/relationships/image" Target="../media/image8.emf"/></Relationships>
</file>

<file path=ppt/slides/_rels/slide7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56.xml"/><Relationship Id="rId7" Type="http://schemas.openxmlformats.org/officeDocument/2006/relationships/oleObject" Target="../embeddings/oleObject101.bin"/><Relationship Id="rId2" Type="http://schemas.openxmlformats.org/officeDocument/2006/relationships/tags" Target="../tags/tag255.xml"/><Relationship Id="rId1" Type="http://schemas.openxmlformats.org/officeDocument/2006/relationships/vmlDrawing" Target="../drawings/vmlDrawing100.vml"/><Relationship Id="rId6" Type="http://schemas.openxmlformats.org/officeDocument/2006/relationships/notesSlide" Target="../notesSlides/notesSlide74.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257.xml"/><Relationship Id="rId9" Type="http://schemas.openxmlformats.org/officeDocument/2006/relationships/slide" Target="slide52.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75.xml"/><Relationship Id="rId13" Type="http://schemas.openxmlformats.org/officeDocument/2006/relationships/slide" Target="slide52.xml"/><Relationship Id="rId3" Type="http://schemas.openxmlformats.org/officeDocument/2006/relationships/tags" Target="../tags/tag259.xml"/><Relationship Id="rId7" Type="http://schemas.openxmlformats.org/officeDocument/2006/relationships/slideLayout" Target="../slideLayouts/slideLayout23.xml"/><Relationship Id="rId12" Type="http://schemas.openxmlformats.org/officeDocument/2006/relationships/image" Target="../media/image111.png"/><Relationship Id="rId2" Type="http://schemas.openxmlformats.org/officeDocument/2006/relationships/tags" Target="../tags/tag258.xml"/><Relationship Id="rId1" Type="http://schemas.openxmlformats.org/officeDocument/2006/relationships/vmlDrawing" Target="../drawings/vmlDrawing101.vml"/><Relationship Id="rId6" Type="http://schemas.openxmlformats.org/officeDocument/2006/relationships/tags" Target="../tags/tag262.xml"/><Relationship Id="rId11" Type="http://schemas.openxmlformats.org/officeDocument/2006/relationships/image" Target="../media/image110.png"/><Relationship Id="rId5" Type="http://schemas.openxmlformats.org/officeDocument/2006/relationships/tags" Target="../tags/tag261.xml"/><Relationship Id="rId10" Type="http://schemas.openxmlformats.org/officeDocument/2006/relationships/image" Target="../media/image8.emf"/><Relationship Id="rId4" Type="http://schemas.openxmlformats.org/officeDocument/2006/relationships/tags" Target="../tags/tag260.xml"/><Relationship Id="rId9" Type="http://schemas.openxmlformats.org/officeDocument/2006/relationships/oleObject" Target="../embeddings/oleObject102.bin"/><Relationship Id="rId14" Type="http://schemas.openxmlformats.org/officeDocument/2006/relationships/slide" Target="slide83.xml"/></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76.xml"/><Relationship Id="rId13" Type="http://schemas.openxmlformats.org/officeDocument/2006/relationships/slide" Target="slide52.xml"/><Relationship Id="rId3" Type="http://schemas.openxmlformats.org/officeDocument/2006/relationships/tags" Target="../tags/tag264.xml"/><Relationship Id="rId7" Type="http://schemas.openxmlformats.org/officeDocument/2006/relationships/slideLayout" Target="../slideLayouts/slideLayout23.xml"/><Relationship Id="rId12" Type="http://schemas.openxmlformats.org/officeDocument/2006/relationships/image" Target="../media/image113.png"/><Relationship Id="rId2" Type="http://schemas.openxmlformats.org/officeDocument/2006/relationships/tags" Target="../tags/tag263.xml"/><Relationship Id="rId1" Type="http://schemas.openxmlformats.org/officeDocument/2006/relationships/vmlDrawing" Target="../drawings/vmlDrawing102.vml"/><Relationship Id="rId6" Type="http://schemas.openxmlformats.org/officeDocument/2006/relationships/tags" Target="../tags/tag267.xml"/><Relationship Id="rId11" Type="http://schemas.openxmlformats.org/officeDocument/2006/relationships/image" Target="../media/image112.png"/><Relationship Id="rId5" Type="http://schemas.openxmlformats.org/officeDocument/2006/relationships/tags" Target="../tags/tag266.xml"/><Relationship Id="rId10" Type="http://schemas.openxmlformats.org/officeDocument/2006/relationships/image" Target="../media/image8.emf"/><Relationship Id="rId4" Type="http://schemas.openxmlformats.org/officeDocument/2006/relationships/tags" Target="../tags/tag265.xml"/><Relationship Id="rId9" Type="http://schemas.openxmlformats.org/officeDocument/2006/relationships/oleObject" Target="../embeddings/oleObject103.bin"/><Relationship Id="rId14" Type="http://schemas.openxmlformats.org/officeDocument/2006/relationships/slide" Target="slide83.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7.xml"/><Relationship Id="rId7" Type="http://schemas.openxmlformats.org/officeDocument/2006/relationships/image" Target="../media/image8.emf"/><Relationship Id="rId2" Type="http://schemas.openxmlformats.org/officeDocument/2006/relationships/tags" Target="../tags/tag46.xml"/><Relationship Id="rId1" Type="http://schemas.openxmlformats.org/officeDocument/2006/relationships/vmlDrawing" Target="../drawings/vmlDrawing32.vml"/><Relationship Id="rId6" Type="http://schemas.openxmlformats.org/officeDocument/2006/relationships/oleObject" Target="../embeddings/oleObject33.bin"/><Relationship Id="rId5" Type="http://schemas.openxmlformats.org/officeDocument/2006/relationships/notesSlide" Target="../notesSlides/notesSlide7.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 Target="slide52.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image" Target="../media/image114.png"/><Relationship Id="rId2" Type="http://schemas.openxmlformats.org/officeDocument/2006/relationships/tags" Target="../tags/tag268.xml"/><Relationship Id="rId1" Type="http://schemas.openxmlformats.org/officeDocument/2006/relationships/vmlDrawing" Target="../drawings/vmlDrawing103.vml"/><Relationship Id="rId6" Type="http://schemas.openxmlformats.org/officeDocument/2006/relationships/tags" Target="../tags/tag272.xml"/><Relationship Id="rId11" Type="http://schemas.openxmlformats.org/officeDocument/2006/relationships/image" Target="../media/image8.emf"/><Relationship Id="rId5" Type="http://schemas.openxmlformats.org/officeDocument/2006/relationships/tags" Target="../tags/tag271.xml"/><Relationship Id="rId10" Type="http://schemas.openxmlformats.org/officeDocument/2006/relationships/oleObject" Target="../embeddings/oleObject104.bin"/><Relationship Id="rId4" Type="http://schemas.openxmlformats.org/officeDocument/2006/relationships/tags" Target="../tags/tag270.xml"/><Relationship Id="rId9" Type="http://schemas.openxmlformats.org/officeDocument/2006/relationships/notesSlide" Target="../notesSlides/notesSlide77.xml"/><Relationship Id="rId14" Type="http://schemas.openxmlformats.org/officeDocument/2006/relationships/slide" Target="slide83.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slide" Target="slide83.xml"/><Relationship Id="rId3" Type="http://schemas.openxmlformats.org/officeDocument/2006/relationships/tags" Target="../tags/tag275.xml"/><Relationship Id="rId7" Type="http://schemas.openxmlformats.org/officeDocument/2006/relationships/notesSlide" Target="../notesSlides/notesSlide78.xml"/><Relationship Id="rId12" Type="http://schemas.openxmlformats.org/officeDocument/2006/relationships/slide" Target="slide52.xml"/><Relationship Id="rId2" Type="http://schemas.openxmlformats.org/officeDocument/2006/relationships/tags" Target="../tags/tag274.xml"/><Relationship Id="rId1" Type="http://schemas.openxmlformats.org/officeDocument/2006/relationships/vmlDrawing" Target="../drawings/vmlDrawing104.vml"/><Relationship Id="rId6" Type="http://schemas.openxmlformats.org/officeDocument/2006/relationships/slideLayout" Target="../slideLayouts/slideLayout23.xml"/><Relationship Id="rId11" Type="http://schemas.openxmlformats.org/officeDocument/2006/relationships/image" Target="../media/image116.png"/><Relationship Id="rId5" Type="http://schemas.openxmlformats.org/officeDocument/2006/relationships/tags" Target="../tags/tag277.xml"/><Relationship Id="rId10" Type="http://schemas.openxmlformats.org/officeDocument/2006/relationships/image" Target="../media/image115.png"/><Relationship Id="rId4" Type="http://schemas.openxmlformats.org/officeDocument/2006/relationships/tags" Target="../tags/tag276.xml"/><Relationship Id="rId9" Type="http://schemas.openxmlformats.org/officeDocument/2006/relationships/image" Target="../media/image8.e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slide" Target="slide52.xml"/><Relationship Id="rId3" Type="http://schemas.openxmlformats.org/officeDocument/2006/relationships/tags" Target="../tags/tag279.xml"/><Relationship Id="rId7" Type="http://schemas.openxmlformats.org/officeDocument/2006/relationships/notesSlide" Target="../notesSlides/notesSlide79.xml"/><Relationship Id="rId12" Type="http://schemas.openxmlformats.org/officeDocument/2006/relationships/image" Target="../media/image119.png"/><Relationship Id="rId2" Type="http://schemas.openxmlformats.org/officeDocument/2006/relationships/tags" Target="../tags/tag278.xml"/><Relationship Id="rId1" Type="http://schemas.openxmlformats.org/officeDocument/2006/relationships/vmlDrawing" Target="../drawings/vmlDrawing105.vml"/><Relationship Id="rId6" Type="http://schemas.openxmlformats.org/officeDocument/2006/relationships/slideLayout" Target="../slideLayouts/slideLayout23.xml"/><Relationship Id="rId11" Type="http://schemas.openxmlformats.org/officeDocument/2006/relationships/image" Target="../media/image118.png"/><Relationship Id="rId5" Type="http://schemas.openxmlformats.org/officeDocument/2006/relationships/tags" Target="../tags/tag281.xml"/><Relationship Id="rId10" Type="http://schemas.openxmlformats.org/officeDocument/2006/relationships/image" Target="../media/image117.png"/><Relationship Id="rId4" Type="http://schemas.openxmlformats.org/officeDocument/2006/relationships/tags" Target="../tags/tag280.xml"/><Relationship Id="rId9" Type="http://schemas.openxmlformats.org/officeDocument/2006/relationships/image" Target="../media/image8.emf"/><Relationship Id="rId14" Type="http://schemas.openxmlformats.org/officeDocument/2006/relationships/slide" Target="slide83.xml"/></Relationships>
</file>

<file path=ppt/slides/_rels/slide8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slide" Target="slide87.xml"/><Relationship Id="rId3" Type="http://schemas.openxmlformats.org/officeDocument/2006/relationships/slideLayout" Target="../slideLayouts/slideLayout10.xml"/><Relationship Id="rId7" Type="http://schemas.openxmlformats.org/officeDocument/2006/relationships/diagramData" Target="../diagrams/data6.xml"/><Relationship Id="rId12" Type="http://schemas.openxmlformats.org/officeDocument/2006/relationships/slide" Target="slide86.xml"/><Relationship Id="rId2" Type="http://schemas.openxmlformats.org/officeDocument/2006/relationships/tags" Target="../tags/tag282.xml"/><Relationship Id="rId1" Type="http://schemas.openxmlformats.org/officeDocument/2006/relationships/vmlDrawing" Target="../drawings/vmlDrawing106.vml"/><Relationship Id="rId6" Type="http://schemas.openxmlformats.org/officeDocument/2006/relationships/image" Target="../media/image8.emf"/><Relationship Id="rId11" Type="http://schemas.microsoft.com/office/2007/relationships/diagramDrawing" Target="../diagrams/drawing6.xml"/><Relationship Id="rId5" Type="http://schemas.openxmlformats.org/officeDocument/2006/relationships/oleObject" Target="../embeddings/oleObject107.bin"/><Relationship Id="rId10" Type="http://schemas.openxmlformats.org/officeDocument/2006/relationships/diagramColors" Target="../diagrams/colors6.xml"/><Relationship Id="rId4" Type="http://schemas.openxmlformats.org/officeDocument/2006/relationships/notesSlide" Target="../notesSlides/notesSlide80.xml"/><Relationship Id="rId9" Type="http://schemas.openxmlformats.org/officeDocument/2006/relationships/diagramQuickStyle" Target="../diagrams/quickStyle6.xml"/><Relationship Id="rId14" Type="http://schemas.openxmlformats.org/officeDocument/2006/relationships/slide" Target="slide83.xml"/></Relationships>
</file>

<file path=ppt/slides/_rels/slide84.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hyperlink" Target="https://helpcenter.ariba.com/index.html?sap-language=en" TargetMode="External"/><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image" Target="../media/image8.emf"/><Relationship Id="rId2" Type="http://schemas.openxmlformats.org/officeDocument/2006/relationships/tags" Target="../tags/tag283.xml"/><Relationship Id="rId16" Type="http://schemas.openxmlformats.org/officeDocument/2006/relationships/slide" Target="slide83.xml"/><Relationship Id="rId1" Type="http://schemas.openxmlformats.org/officeDocument/2006/relationships/vmlDrawing" Target="../drawings/vmlDrawing107.vml"/><Relationship Id="rId6" Type="http://schemas.openxmlformats.org/officeDocument/2006/relationships/tags" Target="../tags/tag287.xml"/><Relationship Id="rId11" Type="http://schemas.openxmlformats.org/officeDocument/2006/relationships/oleObject" Target="../embeddings/oleObject108.bin"/><Relationship Id="rId5" Type="http://schemas.openxmlformats.org/officeDocument/2006/relationships/tags" Target="../tags/tag286.xml"/><Relationship Id="rId15" Type="http://schemas.openxmlformats.org/officeDocument/2006/relationships/hyperlink" Target="https://www.tuv.com/germany/de/corporate-procurement.html" TargetMode="External"/><Relationship Id="rId10" Type="http://schemas.openxmlformats.org/officeDocument/2006/relationships/notesSlide" Target="../notesSlides/notesSlide81.xml"/><Relationship Id="rId4" Type="http://schemas.openxmlformats.org/officeDocument/2006/relationships/tags" Target="../tags/tag285.xml"/><Relationship Id="rId9" Type="http://schemas.openxmlformats.org/officeDocument/2006/relationships/slideLayout" Target="../slideLayouts/slideLayout23.xml"/><Relationship Id="rId14" Type="http://schemas.openxmlformats.org/officeDocument/2006/relationships/hyperlink" Target="mailto:Global-Office-Procurement@de.tuv.com" TargetMode="External"/></Relationships>
</file>

<file path=ppt/slides/_rels/slide8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91.xml"/><Relationship Id="rId7" Type="http://schemas.openxmlformats.org/officeDocument/2006/relationships/oleObject" Target="../embeddings/oleObject109.bin"/><Relationship Id="rId2" Type="http://schemas.openxmlformats.org/officeDocument/2006/relationships/tags" Target="../tags/tag290.xml"/><Relationship Id="rId1" Type="http://schemas.openxmlformats.org/officeDocument/2006/relationships/vmlDrawing" Target="../drawings/vmlDrawing108.vml"/><Relationship Id="rId6" Type="http://schemas.openxmlformats.org/officeDocument/2006/relationships/notesSlide" Target="../notesSlides/notesSlide82.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292.xml"/><Relationship Id="rId9" Type="http://schemas.openxmlformats.org/officeDocument/2006/relationships/image" Target="../media/image120.png"/></Relationships>
</file>

<file path=ppt/slides/_rels/slide8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294.xml"/><Relationship Id="rId7" Type="http://schemas.openxmlformats.org/officeDocument/2006/relationships/oleObject" Target="../embeddings/oleObject110.bin"/><Relationship Id="rId12" Type="http://schemas.openxmlformats.org/officeDocument/2006/relationships/hyperlink" Target="http://www.ariba.com/solutions/discovery-for-suppliers.cfm" TargetMode="External"/><Relationship Id="rId2" Type="http://schemas.openxmlformats.org/officeDocument/2006/relationships/tags" Target="../tags/tag293.xml"/><Relationship Id="rId1" Type="http://schemas.openxmlformats.org/officeDocument/2006/relationships/vmlDrawing" Target="../drawings/vmlDrawing109.vml"/><Relationship Id="rId6" Type="http://schemas.openxmlformats.org/officeDocument/2006/relationships/notesSlide" Target="../notesSlides/notesSlide83.xml"/><Relationship Id="rId11" Type="http://schemas.openxmlformats.org/officeDocument/2006/relationships/hyperlink" Target="http://trust.ariba.com/" TargetMode="External"/><Relationship Id="rId5" Type="http://schemas.openxmlformats.org/officeDocument/2006/relationships/slideLayout" Target="../slideLayouts/slideLayout23.xml"/><Relationship Id="rId10" Type="http://schemas.openxmlformats.org/officeDocument/2006/relationships/hyperlink" Target="https://connect.ariba.com/anfaq.htm" TargetMode="External"/><Relationship Id="rId4" Type="http://schemas.openxmlformats.org/officeDocument/2006/relationships/tags" Target="../tags/tag295.xml"/><Relationship Id="rId9" Type="http://schemas.openxmlformats.org/officeDocument/2006/relationships/hyperlink" Target="http://www.ariba.com/suppliers/ariba-network-fulfillment/pricing" TargetMode="External"/></Relationships>
</file>

<file path=ppt/slides/_rels/slide87.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notesSlide" Target="../notesSlides/notesSlide84.xml"/><Relationship Id="rId3" Type="http://schemas.openxmlformats.org/officeDocument/2006/relationships/tags" Target="../tags/tag297.xml"/><Relationship Id="rId21" Type="http://schemas.openxmlformats.org/officeDocument/2006/relationships/tags" Target="../tags/tag315.xml"/><Relationship Id="rId34" Type="http://schemas.openxmlformats.org/officeDocument/2006/relationships/hyperlink" Target="https://helpcenter.ariba.com/index.html?sap-language=en#/item&amp;/i/134103" TargetMode="Externa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slideLayout" Target="../slideLayouts/slideLayout23.xml"/><Relationship Id="rId33" Type="http://schemas.openxmlformats.org/officeDocument/2006/relationships/hyperlink" Target="https://helpcenter.ariba.com/index.html?sap-language=en#/item&amp;/i/82329" TargetMode="External"/><Relationship Id="rId38" Type="http://schemas.openxmlformats.org/officeDocument/2006/relationships/slide" Target="slide83.xml"/><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29" Type="http://schemas.openxmlformats.org/officeDocument/2006/relationships/image" Target="../media/image70.png"/><Relationship Id="rId1" Type="http://schemas.openxmlformats.org/officeDocument/2006/relationships/vmlDrawing" Target="../drawings/vmlDrawing110.v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tags" Target="../tags/tag318.xml"/><Relationship Id="rId32" Type="http://schemas.openxmlformats.org/officeDocument/2006/relationships/hyperlink" Target="https://helpcenter.ariba.com/index.html?sap-language=en#/item&amp;/i/159355" TargetMode="External"/><Relationship Id="rId37" Type="http://schemas.openxmlformats.org/officeDocument/2006/relationships/hyperlink" Target="https://helpcenter.ariba.com/index.html?sap-language=en#/item&amp;/i/151069" TargetMode="Externa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28" Type="http://schemas.openxmlformats.org/officeDocument/2006/relationships/image" Target="../media/image8.emf"/><Relationship Id="rId36" Type="http://schemas.openxmlformats.org/officeDocument/2006/relationships/hyperlink" Target="https://helpcenter.ariba.com/index.html?sap-language=en#/item&amp;/i/82268" TargetMode="External"/><Relationship Id="rId10" Type="http://schemas.openxmlformats.org/officeDocument/2006/relationships/tags" Target="../tags/tag304.xml"/><Relationship Id="rId19" Type="http://schemas.openxmlformats.org/officeDocument/2006/relationships/tags" Target="../tags/tag313.xml"/><Relationship Id="rId31" Type="http://schemas.openxmlformats.org/officeDocument/2006/relationships/hyperlink" Target="https://helpcenter.ariba.com/index.html?sap-language=en#/item&amp;/i/153085" TargetMode="Externa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oleObject" Target="../embeddings/oleObject111.bin"/><Relationship Id="rId30" Type="http://schemas.microsoft.com/office/2007/relationships/hdphoto" Target="../media/hdphoto1.wdp"/><Relationship Id="rId35" Type="http://schemas.openxmlformats.org/officeDocument/2006/relationships/hyperlink" Target="https://helpcenter.ariba.com/index.html?sap-language=en#/item&amp;/i/117381"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9.xml"/><Relationship Id="rId7" Type="http://schemas.openxmlformats.org/officeDocument/2006/relationships/image" Target="../media/image8.emf"/><Relationship Id="rId2" Type="http://schemas.openxmlformats.org/officeDocument/2006/relationships/tags" Target="../tags/tag48.xml"/><Relationship Id="rId1" Type="http://schemas.openxmlformats.org/officeDocument/2006/relationships/vmlDrawing" Target="../drawings/vmlDrawing33.vml"/><Relationship Id="rId6" Type="http://schemas.openxmlformats.org/officeDocument/2006/relationships/oleObject" Target="../embeddings/oleObject34.bin"/><Relationship Id="rId5" Type="http://schemas.openxmlformats.org/officeDocument/2006/relationships/notesSlide" Target="../notesSlides/notesSlide8.xml"/><Relationship Id="rId4" Type="http://schemas.openxmlformats.org/officeDocument/2006/relationships/slideLayout" Target="../slideLayouts/slideLayout10.xml"/><Relationship Id="rId9" Type="http://schemas.openxmlformats.org/officeDocument/2006/relationships/slide" Target="slide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067458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5"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Bildplatzhalter 3"/>
          <p:cNvSpPr>
            <a:spLocks noGrp="1"/>
          </p:cNvSpPr>
          <p:nvPr>
            <p:ph type="pic" sz="quarter" idx="16"/>
          </p:nvPr>
        </p:nvSpPr>
        <p:spPr>
          <a:xfrm>
            <a:off x="0" y="-11955"/>
            <a:ext cx="12190413" cy="5693899"/>
          </a:xfrm>
        </p:spPr>
      </p:sp>
      <p:sp>
        <p:nvSpPr>
          <p:cNvPr id="3" name="Textplatzhalter 2"/>
          <p:cNvSpPr>
            <a:spLocks noGrp="1"/>
          </p:cNvSpPr>
          <p:nvPr>
            <p:ph type="body" sz="quarter" idx="15"/>
          </p:nvPr>
        </p:nvSpPr>
        <p:spPr>
          <a:xfrm>
            <a:off x="1279" y="0"/>
            <a:ext cx="5661158" cy="3213764"/>
          </a:xfrm>
        </p:spPr>
        <p:txBody>
          <a:bodyPr/>
          <a:lstStyle/>
          <a:p>
            <a:endParaRPr lang="de-DE" dirty="0"/>
          </a:p>
        </p:txBody>
      </p:sp>
      <p:sp>
        <p:nvSpPr>
          <p:cNvPr id="6" name="Untertitel 5"/>
          <p:cNvSpPr>
            <a:spLocks noGrp="1"/>
          </p:cNvSpPr>
          <p:nvPr>
            <p:ph type="subTitle" idx="1"/>
          </p:nvPr>
        </p:nvSpPr>
        <p:spPr>
          <a:xfrm>
            <a:off x="518901" y="1606882"/>
            <a:ext cx="4352135" cy="1080000"/>
          </a:xfrm>
        </p:spPr>
        <p:txBody>
          <a:bodyPr/>
          <a:lstStyle/>
          <a:p>
            <a:r>
              <a:rPr lang="de-DE" dirty="0" err="1" smtClean="0"/>
              <a:t>Connecting</a:t>
            </a:r>
            <a:r>
              <a:rPr lang="de-DE" dirty="0" smtClean="0"/>
              <a:t> </a:t>
            </a:r>
            <a:r>
              <a:rPr lang="de-DE" dirty="0" err="1" smtClean="0"/>
              <a:t>to</a:t>
            </a:r>
            <a:r>
              <a:rPr lang="de-DE" dirty="0" smtClean="0"/>
              <a:t> </a:t>
            </a:r>
            <a:r>
              <a:rPr lang="de-DE" dirty="0"/>
              <a:t>Ariba Network,</a:t>
            </a:r>
          </a:p>
          <a:p>
            <a:r>
              <a:rPr lang="de-DE" dirty="0"/>
              <a:t>Account </a:t>
            </a:r>
            <a:r>
              <a:rPr lang="de-DE" dirty="0" err="1" smtClean="0"/>
              <a:t>Configuration</a:t>
            </a:r>
            <a:r>
              <a:rPr lang="de-DE" dirty="0" smtClean="0"/>
              <a:t> Management, </a:t>
            </a:r>
            <a:endParaRPr lang="de-DE" dirty="0"/>
          </a:p>
          <a:p>
            <a:r>
              <a:rPr lang="de-DE" dirty="0" err="1" smtClean="0"/>
              <a:t>Document</a:t>
            </a:r>
            <a:r>
              <a:rPr lang="de-DE" dirty="0" smtClean="0"/>
              <a:t> Handling </a:t>
            </a:r>
            <a:endParaRPr lang="de-DE" dirty="0"/>
          </a:p>
        </p:txBody>
      </p:sp>
      <p:sp>
        <p:nvSpPr>
          <p:cNvPr id="5" name="Title 4"/>
          <p:cNvSpPr>
            <a:spLocks noGrp="1"/>
          </p:cNvSpPr>
          <p:nvPr>
            <p:ph type="ctrTitle"/>
            <p:custDataLst>
              <p:tags r:id="rId3"/>
            </p:custDataLst>
          </p:nvPr>
        </p:nvSpPr>
        <p:spPr>
          <a:xfrm>
            <a:off x="406416" y="360000"/>
            <a:ext cx="5112000" cy="1440000"/>
          </a:xfrm>
        </p:spPr>
        <p:txBody>
          <a:bodyPr vert="horz"/>
          <a:lstStyle/>
          <a:p>
            <a:r>
              <a:rPr lang="de-DE" dirty="0" smtClean="0"/>
              <a:t>TÜV Rheinland</a:t>
            </a:r>
            <a:br>
              <a:rPr lang="de-DE" dirty="0" smtClean="0"/>
            </a:br>
            <a:r>
              <a:rPr lang="de-DE" dirty="0" smtClean="0"/>
              <a:t>Ariba </a:t>
            </a:r>
            <a:r>
              <a:rPr lang="de-DE" dirty="0" err="1" smtClean="0"/>
              <a:t>Supplier</a:t>
            </a:r>
            <a:r>
              <a:rPr lang="de-DE" dirty="0" smtClean="0"/>
              <a:t> Manual </a:t>
            </a:r>
            <a:endParaRPr lang="de-DE" dirty="0"/>
          </a:p>
        </p:txBody>
      </p:sp>
    </p:spTree>
    <p:extLst>
      <p:ext uri="{BB962C8B-B14F-4D97-AF65-F5344CB8AC3E}">
        <p14:creationId xmlns:p14="http://schemas.microsoft.com/office/powerpoint/2010/main" val="158951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18280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6" name="think-cell Folie" r:id="rId10" imgW="349" imgH="349" progId="TCLayout.ActiveDocument.1">
                  <p:embed/>
                </p:oleObj>
              </mc:Choice>
              <mc:Fallback>
                <p:oleObj name="think-cell Folie" r:id="rId10" imgW="349" imgH="349" progId="TCLayout.ActiveDocument.1">
                  <p:embed/>
                  <p:pic>
                    <p:nvPicPr>
                      <p:cNvPr id="17" name="Objekt 1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SAP Ariba can help you...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10</a:t>
            </a:fld>
            <a:endParaRPr lang="de-DE" dirty="0"/>
          </a:p>
        </p:txBody>
      </p:sp>
      <p:sp>
        <p:nvSpPr>
          <p:cNvPr id="10" name="Datumsplatzhalter 9"/>
          <p:cNvSpPr>
            <a:spLocks noGrp="1"/>
          </p:cNvSpPr>
          <p:nvPr>
            <p:ph type="dt" sz="half" idx="10"/>
          </p:nvPr>
        </p:nvSpPr>
        <p:spPr/>
        <p:txBody>
          <a:bodyPr/>
          <a:lstStyle/>
          <a:p>
            <a:fld id="{9CC15EB0-C95E-4B22-8713-6575192688BB}" type="datetime1">
              <a:rPr lang="de-DE" smtClean="0"/>
              <a:t>09.03.2022</a:t>
            </a:fld>
            <a:endParaRPr lang="de-DE" dirty="0"/>
          </a:p>
        </p:txBody>
      </p:sp>
      <p:sp>
        <p:nvSpPr>
          <p:cNvPr id="4" name="Inhaltsplatzhalter 3"/>
          <p:cNvSpPr>
            <a:spLocks noGrp="1"/>
          </p:cNvSpPr>
          <p:nvPr>
            <p:ph sz="quarter" idx="13"/>
          </p:nvPr>
        </p:nvSpPr>
        <p:spPr>
          <a:xfrm>
            <a:off x="1774606" y="1701798"/>
            <a:ext cx="9864194" cy="4392365"/>
          </a:xfrm>
        </p:spPr>
        <p:txBody>
          <a:bodyPr/>
          <a:lstStyle/>
          <a:p>
            <a:r>
              <a:rPr lang="de-DE" sz="1050" b="1" dirty="0" smtClean="0"/>
              <a:t>to work immediately with all trading partners. </a:t>
            </a:r>
            <a:endParaRPr lang="de-DE" sz="1050" dirty="0" smtClean="0"/>
          </a:p>
          <a:p>
            <a:pPr marL="228600" indent="-228600">
              <a:buFont typeface="Wingdings" panose="05000000000000000000" pitchFamily="2" charset="2"/>
              <a:buChar char="§"/>
            </a:pPr>
            <a:r>
              <a:rPr lang="de-DE" sz="1050" dirty="0" smtClean="0"/>
              <a:t>Direct access to the online invoicing tool.</a:t>
            </a:r>
          </a:p>
          <a:p>
            <a:pPr marL="228600" indent="-228600">
              <a:buFont typeface="Wingdings" panose="05000000000000000000" pitchFamily="2" charset="2"/>
              <a:buChar char="§"/>
            </a:pPr>
            <a:r>
              <a:rPr lang="de-DE" sz="1050" dirty="0" smtClean="0"/>
              <a:t>Automate and publish catalogs to buyers in less than 8 weeks.</a:t>
            </a:r>
          </a:p>
          <a:p>
            <a:pPr marL="228600" indent="-228600">
              <a:buFont typeface="Wingdings" panose="05000000000000000000" pitchFamily="2" charset="2"/>
              <a:buChar char="§"/>
            </a:pPr>
            <a:endParaRPr lang="de-DE" sz="1050" dirty="0" smtClean="0"/>
          </a:p>
          <a:p>
            <a:r>
              <a:rPr lang="de-DE" sz="1050" b="1" dirty="0" smtClean="0"/>
              <a:t>from paper to efficient electronic transactions.</a:t>
            </a:r>
          </a:p>
          <a:p>
            <a:pPr marL="228600" indent="-228600">
              <a:buFont typeface="Wingdings" panose="05000000000000000000" pitchFamily="2" charset="2"/>
              <a:buChar char="§"/>
            </a:pPr>
            <a:r>
              <a:rPr lang="de-DE" sz="1050" dirty="0" smtClean="0"/>
              <a:t>75 % faster closing of deals.</a:t>
            </a:r>
          </a:p>
          <a:p>
            <a:pPr marL="228600" indent="-228600">
              <a:buFont typeface="Wingdings" panose="05000000000000000000" pitchFamily="2" charset="2"/>
              <a:buChar char="§"/>
            </a:pPr>
            <a:r>
              <a:rPr lang="de-DE" sz="1050" dirty="0" smtClean="0"/>
              <a:t>75 % higher productivity in order processing through </a:t>
            </a:r>
            <a:r>
              <a:rPr lang="de-DE" sz="1050" dirty="0" err="1" smtClean="0"/>
              <a:t>cXML</a:t>
            </a:r>
            <a:r>
              <a:rPr lang="de-DE" sz="1050" dirty="0" smtClean="0"/>
              <a:t>.</a:t>
            </a:r>
          </a:p>
          <a:p>
            <a:pPr marL="228600" indent="-228600">
              <a:buFont typeface="Wingdings" panose="05000000000000000000" pitchFamily="2" charset="2"/>
              <a:buChar char="§"/>
            </a:pPr>
            <a:r>
              <a:rPr lang="de-DE" sz="1050" dirty="0" smtClean="0"/>
              <a:t>80% greater accuracy of orders thanks to </a:t>
            </a:r>
            <a:r>
              <a:rPr lang="de-DE" sz="1050" dirty="0" err="1" smtClean="0"/>
              <a:t>PunchOut</a:t>
            </a:r>
            <a:r>
              <a:rPr lang="de-DE" sz="1050" dirty="0" smtClean="0"/>
              <a:t>.</a:t>
            </a:r>
          </a:p>
          <a:p>
            <a:pPr marL="228600" indent="-228600">
              <a:buFont typeface="Wingdings" panose="05000000000000000000" pitchFamily="2" charset="2"/>
              <a:buChar char="§"/>
            </a:pPr>
            <a:endParaRPr lang="de-DE" sz="1050" dirty="0" smtClean="0"/>
          </a:p>
          <a:p>
            <a:r>
              <a:rPr lang="de-DE" sz="1050" b="1" dirty="0" smtClean="0"/>
              <a:t>Detect and fix errors before they even occur.</a:t>
            </a:r>
          </a:p>
          <a:p>
            <a:pPr marL="228600" indent="-228600">
              <a:buFont typeface="Wingdings" panose="05000000000000000000" pitchFamily="2" charset="2"/>
              <a:buChar char="§"/>
            </a:pPr>
            <a:r>
              <a:rPr lang="de-DE" sz="1050" dirty="0" smtClean="0"/>
              <a:t>64% fewer manual edits.</a:t>
            </a:r>
          </a:p>
          <a:p>
            <a:pPr marL="228600" indent="-228600">
              <a:buFont typeface="Wingdings" panose="05000000000000000000" pitchFamily="2" charset="2"/>
              <a:buChar char="§"/>
            </a:pPr>
            <a:endParaRPr lang="de-DE" sz="1050" dirty="0" smtClean="0"/>
          </a:p>
          <a:p>
            <a:r>
              <a:rPr lang="de-DE" sz="1050" b="1" dirty="0" smtClean="0"/>
              <a:t>Track invoice and payment status online in real time and shorten </a:t>
            </a:r>
            <a:r>
              <a:rPr lang="de-DE" sz="1050" b="1" dirty="0" err="1" smtClean="0"/>
              <a:t>days sales outstanding.</a:t>
            </a:r>
          </a:p>
          <a:p>
            <a:pPr marL="228600" indent="-228600">
              <a:buFont typeface="Wingdings" panose="05000000000000000000" pitchFamily="2" charset="2"/>
              <a:buChar char="§"/>
            </a:pPr>
            <a:r>
              <a:rPr lang="de-DE" sz="1050" dirty="0" smtClean="0"/>
              <a:t>62% reduction in late payments.</a:t>
            </a:r>
          </a:p>
          <a:p>
            <a:pPr marL="228600" indent="-228600">
              <a:buFont typeface="Wingdings" panose="05000000000000000000" pitchFamily="2" charset="2"/>
              <a:buChar char="§"/>
            </a:pPr>
            <a:r>
              <a:rPr lang="de-DE" sz="1050" dirty="0" smtClean="0"/>
              <a:t>68% higher bill </a:t>
            </a:r>
            <a:r>
              <a:rPr lang="de-DE" sz="1050" dirty="0" err="1" smtClean="0"/>
              <a:t>match rate.</a:t>
            </a:r>
          </a:p>
          <a:p>
            <a:pPr marL="228600" indent="-228600">
              <a:buFont typeface="Wingdings" panose="05000000000000000000" pitchFamily="2" charset="2"/>
              <a:buChar char="§"/>
            </a:pPr>
            <a:endParaRPr lang="de-DE" sz="1050" dirty="0" smtClean="0"/>
          </a:p>
          <a:p>
            <a:r>
              <a:rPr lang="de-DE" sz="1050" b="1" dirty="0" smtClean="0"/>
              <a:t>Identify opportunities you've missed and trade globally.</a:t>
            </a:r>
          </a:p>
          <a:p>
            <a:pPr marL="228600" indent="-228600">
              <a:buFont typeface="Wingdings" panose="05000000000000000000" pitchFamily="2" charset="2"/>
              <a:buChar char="§"/>
            </a:pPr>
            <a:r>
              <a:rPr lang="de-DE" sz="1050" dirty="0" smtClean="0"/>
              <a:t>15 % stronger customer loyalty.</a:t>
            </a:r>
          </a:p>
          <a:p>
            <a:pPr marL="228600" indent="-228600">
              <a:buFont typeface="Wingdings" panose="05000000000000000000" pitchFamily="2" charset="2"/>
              <a:buChar char="§"/>
            </a:pPr>
            <a:r>
              <a:rPr lang="de-DE" sz="1050" dirty="0" smtClean="0"/>
              <a:t>30 % increase in existing customers.</a:t>
            </a:r>
          </a:p>
          <a:p>
            <a:pPr marL="228600" indent="-228600">
              <a:buFont typeface="Wingdings" panose="05000000000000000000" pitchFamily="2" charset="2"/>
              <a:buChar char="§"/>
            </a:pPr>
            <a:r>
              <a:rPr lang="de-DE" sz="1050" dirty="0" smtClean="0"/>
              <a:t>35 % growth in new business.</a:t>
            </a:r>
          </a:p>
          <a:p>
            <a:endParaRPr lang="de-DE" sz="1050"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2" name="Contact">
            <a:extLst>
              <a:ext uri="{FF2B5EF4-FFF2-40B4-BE49-F238E27FC236}">
                <a16:creationId xmlns:a16="http://schemas.microsoft.com/office/drawing/2014/main" id="{0D444FCD-FA9E-48CD-9DB6-666A08AE9F8E}"/>
              </a:ext>
            </a:extLst>
          </p:cNvPr>
          <p:cNvSpPr>
            <a:spLocks noChangeAspect="1"/>
          </p:cNvSpPr>
          <p:nvPr>
            <p:custDataLst>
              <p:tags r:id="rId3"/>
            </p:custDataLst>
          </p:nvPr>
        </p:nvSpPr>
        <p:spPr bwMode="auto">
          <a:xfrm>
            <a:off x="906096" y="1814876"/>
            <a:ext cx="339725" cy="431800"/>
          </a:xfrm>
          <a:custGeom>
            <a:avLst/>
            <a:gdLst>
              <a:gd name="T0" fmla="*/ 444 w 444"/>
              <a:gd name="T1" fmla="*/ 562 h 567"/>
              <a:gd name="T2" fmla="*/ 321 w 444"/>
              <a:gd name="T3" fmla="*/ 542 h 567"/>
              <a:gd name="T4" fmla="*/ 130 w 444"/>
              <a:gd name="T5" fmla="*/ 567 h 567"/>
              <a:gd name="T6" fmla="*/ 0 w 444"/>
              <a:gd name="T7" fmla="*/ 547 h 567"/>
              <a:gd name="T8" fmla="*/ 95 w 444"/>
              <a:gd name="T9" fmla="*/ 524 h 567"/>
              <a:gd name="T10" fmla="*/ 223 w 444"/>
              <a:gd name="T11" fmla="*/ 514 h 567"/>
              <a:gd name="T12" fmla="*/ 404 w 444"/>
              <a:gd name="T13" fmla="*/ 510 h 567"/>
              <a:gd name="T14" fmla="*/ 399 w 444"/>
              <a:gd name="T15" fmla="*/ 474 h 567"/>
              <a:gd name="T16" fmla="*/ 376 w 444"/>
              <a:gd name="T17" fmla="*/ 448 h 567"/>
              <a:gd name="T18" fmla="*/ 266 w 444"/>
              <a:gd name="T19" fmla="*/ 353 h 567"/>
              <a:gd name="T20" fmla="*/ 266 w 444"/>
              <a:gd name="T21" fmla="*/ 310 h 567"/>
              <a:gd name="T22" fmla="*/ 270 w 444"/>
              <a:gd name="T23" fmla="*/ 304 h 567"/>
              <a:gd name="T24" fmla="*/ 301 w 444"/>
              <a:gd name="T25" fmla="*/ 233 h 567"/>
              <a:gd name="T26" fmla="*/ 312 w 444"/>
              <a:gd name="T27" fmla="*/ 222 h 567"/>
              <a:gd name="T28" fmla="*/ 309 w 444"/>
              <a:gd name="T29" fmla="*/ 178 h 567"/>
              <a:gd name="T30" fmla="*/ 303 w 444"/>
              <a:gd name="T31" fmla="*/ 104 h 567"/>
              <a:gd name="T32" fmla="*/ 270 w 444"/>
              <a:gd name="T33" fmla="*/ 50 h 567"/>
              <a:gd name="T34" fmla="*/ 221 w 444"/>
              <a:gd name="T35" fmla="*/ 42 h 567"/>
              <a:gd name="T36" fmla="*/ 140 w 444"/>
              <a:gd name="T37" fmla="*/ 104 h 567"/>
              <a:gd name="T38" fmla="*/ 134 w 444"/>
              <a:gd name="T39" fmla="*/ 178 h 567"/>
              <a:gd name="T40" fmla="*/ 131 w 444"/>
              <a:gd name="T41" fmla="*/ 222 h 567"/>
              <a:gd name="T42" fmla="*/ 142 w 444"/>
              <a:gd name="T43" fmla="*/ 233 h 567"/>
              <a:gd name="T44" fmla="*/ 173 w 444"/>
              <a:gd name="T45" fmla="*/ 304 h 567"/>
              <a:gd name="T46" fmla="*/ 177 w 444"/>
              <a:gd name="T47" fmla="*/ 352 h 567"/>
              <a:gd name="T48" fmla="*/ 67 w 444"/>
              <a:gd name="T49" fmla="*/ 448 h 567"/>
              <a:gd name="T50" fmla="*/ 6 w 444"/>
              <a:gd name="T51" fmla="*/ 462 h 567"/>
              <a:gd name="T52" fmla="*/ 130 w 444"/>
              <a:gd name="T53" fmla="*/ 365 h 567"/>
              <a:gd name="T54" fmla="*/ 138 w 444"/>
              <a:gd name="T55" fmla="*/ 324 h 567"/>
              <a:gd name="T56" fmla="*/ 92 w 444"/>
              <a:gd name="T57" fmla="*/ 222 h 567"/>
              <a:gd name="T58" fmla="*/ 101 w 444"/>
              <a:gd name="T59" fmla="*/ 155 h 567"/>
              <a:gd name="T60" fmla="*/ 123 w 444"/>
              <a:gd name="T61" fmla="*/ 38 h 567"/>
              <a:gd name="T62" fmla="*/ 321 w 444"/>
              <a:gd name="T63" fmla="*/ 38 h 567"/>
              <a:gd name="T64" fmla="*/ 342 w 444"/>
              <a:gd name="T65" fmla="*/ 101 h 567"/>
              <a:gd name="T66" fmla="*/ 351 w 444"/>
              <a:gd name="T67" fmla="*/ 184 h 567"/>
              <a:gd name="T68" fmla="*/ 336 w 444"/>
              <a:gd name="T69" fmla="*/ 258 h 567"/>
              <a:gd name="T70" fmla="*/ 305 w 444"/>
              <a:gd name="T71" fmla="*/ 324 h 567"/>
              <a:gd name="T72" fmla="*/ 313 w 444"/>
              <a:gd name="T73" fmla="*/ 365 h 567"/>
              <a:gd name="T74" fmla="*/ 435 w 444"/>
              <a:gd name="T75" fmla="*/ 458 h 567"/>
              <a:gd name="T76" fmla="*/ 437 w 444"/>
              <a:gd name="T77" fmla="*/ 46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4" h="567">
                <a:moveTo>
                  <a:pt x="444" y="499"/>
                </a:moveTo>
                <a:cubicBezTo>
                  <a:pt x="444" y="562"/>
                  <a:pt x="444" y="562"/>
                  <a:pt x="444" y="562"/>
                </a:cubicBezTo>
                <a:cubicBezTo>
                  <a:pt x="413" y="554"/>
                  <a:pt x="413" y="554"/>
                  <a:pt x="413" y="554"/>
                </a:cubicBezTo>
                <a:cubicBezTo>
                  <a:pt x="411" y="554"/>
                  <a:pt x="364" y="542"/>
                  <a:pt x="321" y="542"/>
                </a:cubicBezTo>
                <a:cubicBezTo>
                  <a:pt x="278" y="542"/>
                  <a:pt x="233" y="554"/>
                  <a:pt x="233" y="554"/>
                </a:cubicBezTo>
                <a:cubicBezTo>
                  <a:pt x="228" y="555"/>
                  <a:pt x="180" y="567"/>
                  <a:pt x="130" y="567"/>
                </a:cubicBezTo>
                <a:cubicBezTo>
                  <a:pt x="78" y="567"/>
                  <a:pt x="28" y="554"/>
                  <a:pt x="26" y="554"/>
                </a:cubicBezTo>
                <a:cubicBezTo>
                  <a:pt x="0" y="547"/>
                  <a:pt x="0" y="547"/>
                  <a:pt x="0" y="547"/>
                </a:cubicBezTo>
                <a:cubicBezTo>
                  <a:pt x="0" y="503"/>
                  <a:pt x="0" y="503"/>
                  <a:pt x="0" y="503"/>
                </a:cubicBezTo>
                <a:cubicBezTo>
                  <a:pt x="15" y="508"/>
                  <a:pt x="54" y="520"/>
                  <a:pt x="95" y="524"/>
                </a:cubicBezTo>
                <a:cubicBezTo>
                  <a:pt x="95" y="524"/>
                  <a:pt x="118" y="526"/>
                  <a:pt x="130" y="526"/>
                </a:cubicBezTo>
                <a:cubicBezTo>
                  <a:pt x="176" y="526"/>
                  <a:pt x="221" y="514"/>
                  <a:pt x="223" y="514"/>
                </a:cubicBezTo>
                <a:cubicBezTo>
                  <a:pt x="225" y="513"/>
                  <a:pt x="274" y="501"/>
                  <a:pt x="321" y="501"/>
                </a:cubicBezTo>
                <a:cubicBezTo>
                  <a:pt x="352" y="501"/>
                  <a:pt x="385" y="506"/>
                  <a:pt x="404" y="510"/>
                </a:cubicBezTo>
                <a:cubicBezTo>
                  <a:pt x="404" y="499"/>
                  <a:pt x="404" y="499"/>
                  <a:pt x="404" y="499"/>
                </a:cubicBezTo>
                <a:cubicBezTo>
                  <a:pt x="404" y="490"/>
                  <a:pt x="402" y="481"/>
                  <a:pt x="399" y="474"/>
                </a:cubicBezTo>
                <a:cubicBezTo>
                  <a:pt x="398" y="473"/>
                  <a:pt x="398" y="472"/>
                  <a:pt x="397" y="471"/>
                </a:cubicBezTo>
                <a:cubicBezTo>
                  <a:pt x="392" y="461"/>
                  <a:pt x="385" y="453"/>
                  <a:pt x="376" y="448"/>
                </a:cubicBezTo>
                <a:cubicBezTo>
                  <a:pt x="294" y="401"/>
                  <a:pt x="294" y="401"/>
                  <a:pt x="294" y="401"/>
                </a:cubicBezTo>
                <a:cubicBezTo>
                  <a:pt x="276" y="392"/>
                  <a:pt x="266" y="373"/>
                  <a:pt x="266" y="353"/>
                </a:cubicBezTo>
                <a:cubicBezTo>
                  <a:pt x="266" y="352"/>
                  <a:pt x="266" y="352"/>
                  <a:pt x="266" y="352"/>
                </a:cubicBezTo>
                <a:cubicBezTo>
                  <a:pt x="266" y="310"/>
                  <a:pt x="266" y="310"/>
                  <a:pt x="266" y="310"/>
                </a:cubicBezTo>
                <a:cubicBezTo>
                  <a:pt x="266" y="310"/>
                  <a:pt x="266" y="310"/>
                  <a:pt x="266" y="310"/>
                </a:cubicBezTo>
                <a:cubicBezTo>
                  <a:pt x="270" y="304"/>
                  <a:pt x="270" y="304"/>
                  <a:pt x="270" y="304"/>
                </a:cubicBezTo>
                <a:cubicBezTo>
                  <a:pt x="271" y="304"/>
                  <a:pt x="292" y="277"/>
                  <a:pt x="300" y="241"/>
                </a:cubicBezTo>
                <a:cubicBezTo>
                  <a:pt x="301" y="233"/>
                  <a:pt x="301" y="233"/>
                  <a:pt x="301" y="233"/>
                </a:cubicBezTo>
                <a:cubicBezTo>
                  <a:pt x="308" y="228"/>
                  <a:pt x="308" y="228"/>
                  <a:pt x="308" y="228"/>
                </a:cubicBezTo>
                <a:cubicBezTo>
                  <a:pt x="310" y="227"/>
                  <a:pt x="312" y="224"/>
                  <a:pt x="312" y="222"/>
                </a:cubicBezTo>
                <a:cubicBezTo>
                  <a:pt x="312" y="184"/>
                  <a:pt x="312" y="184"/>
                  <a:pt x="312" y="184"/>
                </a:cubicBezTo>
                <a:cubicBezTo>
                  <a:pt x="312" y="181"/>
                  <a:pt x="310" y="179"/>
                  <a:pt x="309" y="178"/>
                </a:cubicBezTo>
                <a:cubicBezTo>
                  <a:pt x="303" y="172"/>
                  <a:pt x="303" y="172"/>
                  <a:pt x="303" y="172"/>
                </a:cubicBezTo>
                <a:cubicBezTo>
                  <a:pt x="303" y="104"/>
                  <a:pt x="303" y="104"/>
                  <a:pt x="303" y="104"/>
                </a:cubicBezTo>
                <a:cubicBezTo>
                  <a:pt x="303" y="104"/>
                  <a:pt x="305" y="82"/>
                  <a:pt x="290" y="65"/>
                </a:cubicBezTo>
                <a:cubicBezTo>
                  <a:pt x="285" y="59"/>
                  <a:pt x="278" y="54"/>
                  <a:pt x="270" y="50"/>
                </a:cubicBezTo>
                <a:cubicBezTo>
                  <a:pt x="255" y="43"/>
                  <a:pt x="238" y="42"/>
                  <a:pt x="222" y="42"/>
                </a:cubicBezTo>
                <a:cubicBezTo>
                  <a:pt x="222" y="42"/>
                  <a:pt x="221" y="42"/>
                  <a:pt x="221" y="42"/>
                </a:cubicBezTo>
                <a:cubicBezTo>
                  <a:pt x="189" y="42"/>
                  <a:pt x="166" y="50"/>
                  <a:pt x="153" y="65"/>
                </a:cubicBezTo>
                <a:cubicBezTo>
                  <a:pt x="138" y="82"/>
                  <a:pt x="140" y="104"/>
                  <a:pt x="140" y="104"/>
                </a:cubicBezTo>
                <a:cubicBezTo>
                  <a:pt x="141" y="172"/>
                  <a:pt x="141" y="172"/>
                  <a:pt x="141" y="172"/>
                </a:cubicBezTo>
                <a:cubicBezTo>
                  <a:pt x="134" y="178"/>
                  <a:pt x="134" y="178"/>
                  <a:pt x="134" y="178"/>
                </a:cubicBezTo>
                <a:cubicBezTo>
                  <a:pt x="133" y="179"/>
                  <a:pt x="131" y="181"/>
                  <a:pt x="131" y="184"/>
                </a:cubicBezTo>
                <a:cubicBezTo>
                  <a:pt x="131" y="222"/>
                  <a:pt x="131" y="222"/>
                  <a:pt x="131" y="222"/>
                </a:cubicBezTo>
                <a:cubicBezTo>
                  <a:pt x="131" y="224"/>
                  <a:pt x="133" y="227"/>
                  <a:pt x="135" y="229"/>
                </a:cubicBezTo>
                <a:cubicBezTo>
                  <a:pt x="142" y="233"/>
                  <a:pt x="142" y="233"/>
                  <a:pt x="142" y="233"/>
                </a:cubicBezTo>
                <a:cubicBezTo>
                  <a:pt x="144" y="241"/>
                  <a:pt x="144" y="241"/>
                  <a:pt x="144" y="241"/>
                </a:cubicBezTo>
                <a:cubicBezTo>
                  <a:pt x="151" y="277"/>
                  <a:pt x="172" y="304"/>
                  <a:pt x="173" y="304"/>
                </a:cubicBezTo>
                <a:cubicBezTo>
                  <a:pt x="177" y="310"/>
                  <a:pt x="177" y="310"/>
                  <a:pt x="177" y="310"/>
                </a:cubicBezTo>
                <a:cubicBezTo>
                  <a:pt x="177" y="352"/>
                  <a:pt x="177" y="352"/>
                  <a:pt x="177" y="352"/>
                </a:cubicBezTo>
                <a:cubicBezTo>
                  <a:pt x="177" y="373"/>
                  <a:pt x="167" y="391"/>
                  <a:pt x="149" y="401"/>
                </a:cubicBezTo>
                <a:cubicBezTo>
                  <a:pt x="67" y="448"/>
                  <a:pt x="67" y="448"/>
                  <a:pt x="67" y="448"/>
                </a:cubicBezTo>
                <a:cubicBezTo>
                  <a:pt x="57" y="454"/>
                  <a:pt x="49" y="463"/>
                  <a:pt x="44" y="473"/>
                </a:cubicBezTo>
                <a:cubicBezTo>
                  <a:pt x="23" y="468"/>
                  <a:pt x="7" y="462"/>
                  <a:pt x="6" y="462"/>
                </a:cubicBezTo>
                <a:cubicBezTo>
                  <a:pt x="14" y="441"/>
                  <a:pt x="29" y="423"/>
                  <a:pt x="48" y="411"/>
                </a:cubicBezTo>
                <a:cubicBezTo>
                  <a:pt x="130" y="365"/>
                  <a:pt x="130" y="365"/>
                  <a:pt x="130" y="365"/>
                </a:cubicBezTo>
                <a:cubicBezTo>
                  <a:pt x="135" y="362"/>
                  <a:pt x="138" y="358"/>
                  <a:pt x="138" y="352"/>
                </a:cubicBezTo>
                <a:cubicBezTo>
                  <a:pt x="138" y="324"/>
                  <a:pt x="138" y="324"/>
                  <a:pt x="138" y="324"/>
                </a:cubicBezTo>
                <a:cubicBezTo>
                  <a:pt x="130" y="313"/>
                  <a:pt x="115" y="289"/>
                  <a:pt x="107" y="258"/>
                </a:cubicBezTo>
                <a:cubicBezTo>
                  <a:pt x="97" y="248"/>
                  <a:pt x="92" y="236"/>
                  <a:pt x="92" y="222"/>
                </a:cubicBezTo>
                <a:cubicBezTo>
                  <a:pt x="92" y="184"/>
                  <a:pt x="92" y="184"/>
                  <a:pt x="92" y="184"/>
                </a:cubicBezTo>
                <a:cubicBezTo>
                  <a:pt x="92" y="173"/>
                  <a:pt x="95" y="163"/>
                  <a:pt x="101" y="155"/>
                </a:cubicBezTo>
                <a:cubicBezTo>
                  <a:pt x="101" y="108"/>
                  <a:pt x="101" y="108"/>
                  <a:pt x="101" y="108"/>
                </a:cubicBezTo>
                <a:cubicBezTo>
                  <a:pt x="100" y="100"/>
                  <a:pt x="99" y="66"/>
                  <a:pt x="123" y="38"/>
                </a:cubicBezTo>
                <a:cubicBezTo>
                  <a:pt x="144" y="13"/>
                  <a:pt x="177" y="0"/>
                  <a:pt x="222" y="0"/>
                </a:cubicBezTo>
                <a:cubicBezTo>
                  <a:pt x="267" y="0"/>
                  <a:pt x="300" y="13"/>
                  <a:pt x="321" y="38"/>
                </a:cubicBezTo>
                <a:cubicBezTo>
                  <a:pt x="326" y="44"/>
                  <a:pt x="330" y="52"/>
                  <a:pt x="334" y="59"/>
                </a:cubicBezTo>
                <a:cubicBezTo>
                  <a:pt x="340" y="72"/>
                  <a:pt x="342" y="87"/>
                  <a:pt x="342" y="101"/>
                </a:cubicBezTo>
                <a:cubicBezTo>
                  <a:pt x="343" y="104"/>
                  <a:pt x="342" y="155"/>
                  <a:pt x="342" y="155"/>
                </a:cubicBezTo>
                <a:cubicBezTo>
                  <a:pt x="348" y="163"/>
                  <a:pt x="351" y="173"/>
                  <a:pt x="351" y="184"/>
                </a:cubicBezTo>
                <a:cubicBezTo>
                  <a:pt x="351" y="222"/>
                  <a:pt x="351" y="222"/>
                  <a:pt x="351" y="222"/>
                </a:cubicBezTo>
                <a:cubicBezTo>
                  <a:pt x="351" y="236"/>
                  <a:pt x="346" y="249"/>
                  <a:pt x="336" y="258"/>
                </a:cubicBezTo>
                <a:cubicBezTo>
                  <a:pt x="336" y="258"/>
                  <a:pt x="336" y="259"/>
                  <a:pt x="336" y="259"/>
                </a:cubicBezTo>
                <a:cubicBezTo>
                  <a:pt x="328" y="290"/>
                  <a:pt x="313" y="314"/>
                  <a:pt x="305" y="324"/>
                </a:cubicBezTo>
                <a:cubicBezTo>
                  <a:pt x="305" y="352"/>
                  <a:pt x="305" y="352"/>
                  <a:pt x="305" y="352"/>
                </a:cubicBezTo>
                <a:cubicBezTo>
                  <a:pt x="305" y="358"/>
                  <a:pt x="308" y="362"/>
                  <a:pt x="313" y="365"/>
                </a:cubicBezTo>
                <a:cubicBezTo>
                  <a:pt x="395" y="411"/>
                  <a:pt x="395" y="411"/>
                  <a:pt x="395" y="411"/>
                </a:cubicBezTo>
                <a:cubicBezTo>
                  <a:pt x="413" y="422"/>
                  <a:pt x="427" y="438"/>
                  <a:pt x="435" y="458"/>
                </a:cubicBezTo>
                <a:cubicBezTo>
                  <a:pt x="436" y="459"/>
                  <a:pt x="437" y="460"/>
                  <a:pt x="437" y="462"/>
                </a:cubicBezTo>
                <a:cubicBezTo>
                  <a:pt x="437" y="462"/>
                  <a:pt x="437" y="462"/>
                  <a:pt x="437" y="462"/>
                </a:cubicBezTo>
                <a:cubicBezTo>
                  <a:pt x="442" y="473"/>
                  <a:pt x="444" y="486"/>
                  <a:pt x="444" y="49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3" name="E-Learning">
            <a:extLst>
              <a:ext uri="{FF2B5EF4-FFF2-40B4-BE49-F238E27FC236}">
                <a16:creationId xmlns:a16="http://schemas.microsoft.com/office/drawing/2014/main" id="{E15F60F1-EBC4-4A75-9EC5-614B009ECA4C}"/>
              </a:ext>
            </a:extLst>
          </p:cNvPr>
          <p:cNvSpPr>
            <a:spLocks noChangeAspect="1" noEditPoints="1"/>
          </p:cNvSpPr>
          <p:nvPr>
            <p:custDataLst>
              <p:tags r:id="rId4"/>
            </p:custDataLst>
          </p:nvPr>
        </p:nvSpPr>
        <p:spPr bwMode="auto">
          <a:xfrm>
            <a:off x="910486" y="2858803"/>
            <a:ext cx="446088" cy="433388"/>
          </a:xfrm>
          <a:custGeom>
            <a:avLst/>
            <a:gdLst>
              <a:gd name="T0" fmla="*/ 464 w 517"/>
              <a:gd name="T1" fmla="*/ 269 h 505"/>
              <a:gd name="T2" fmla="*/ 303 w 517"/>
              <a:gd name="T3" fmla="*/ 106 h 505"/>
              <a:gd name="T4" fmla="*/ 269 w 517"/>
              <a:gd name="T5" fmla="*/ 92 h 505"/>
              <a:gd name="T6" fmla="*/ 236 w 517"/>
              <a:gd name="T7" fmla="*/ 106 h 505"/>
              <a:gd name="T8" fmla="*/ 110 w 517"/>
              <a:gd name="T9" fmla="*/ 234 h 505"/>
              <a:gd name="T10" fmla="*/ 110 w 517"/>
              <a:gd name="T11" fmla="*/ 301 h 505"/>
              <a:gd name="T12" fmla="*/ 270 w 517"/>
              <a:gd name="T13" fmla="*/ 464 h 505"/>
              <a:gd name="T14" fmla="*/ 367 w 517"/>
              <a:gd name="T15" fmla="*/ 505 h 505"/>
              <a:gd name="T16" fmla="*/ 464 w 517"/>
              <a:gd name="T17" fmla="*/ 464 h 505"/>
              <a:gd name="T18" fmla="*/ 464 w 517"/>
              <a:gd name="T19" fmla="*/ 269 h 505"/>
              <a:gd name="T20" fmla="*/ 264 w 517"/>
              <a:gd name="T21" fmla="*/ 134 h 505"/>
              <a:gd name="T22" fmla="*/ 269 w 517"/>
              <a:gd name="T23" fmla="*/ 132 h 505"/>
              <a:gd name="T24" fmla="*/ 275 w 517"/>
              <a:gd name="T25" fmla="*/ 134 h 505"/>
              <a:gd name="T26" fmla="*/ 319 w 517"/>
              <a:gd name="T27" fmla="*/ 179 h 505"/>
              <a:gd name="T28" fmla="*/ 264 w 517"/>
              <a:gd name="T29" fmla="*/ 234 h 505"/>
              <a:gd name="T30" fmla="*/ 215 w 517"/>
              <a:gd name="T31" fmla="*/ 184 h 505"/>
              <a:gd name="T32" fmla="*/ 264 w 517"/>
              <a:gd name="T33" fmla="*/ 134 h 505"/>
              <a:gd name="T34" fmla="*/ 138 w 517"/>
              <a:gd name="T35" fmla="*/ 274 h 505"/>
              <a:gd name="T36" fmla="*/ 138 w 517"/>
              <a:gd name="T37" fmla="*/ 262 h 505"/>
              <a:gd name="T38" fmla="*/ 187 w 517"/>
              <a:gd name="T39" fmla="*/ 212 h 505"/>
              <a:gd name="T40" fmla="*/ 237 w 517"/>
              <a:gd name="T41" fmla="*/ 263 h 505"/>
              <a:gd name="T42" fmla="*/ 182 w 517"/>
              <a:gd name="T43" fmla="*/ 318 h 505"/>
              <a:gd name="T44" fmla="*/ 138 w 517"/>
              <a:gd name="T45" fmla="*/ 274 h 505"/>
              <a:gd name="T46" fmla="*/ 435 w 517"/>
              <a:gd name="T47" fmla="*/ 437 h 505"/>
              <a:gd name="T48" fmla="*/ 435 w 517"/>
              <a:gd name="T49" fmla="*/ 437 h 505"/>
              <a:gd name="T50" fmla="*/ 367 w 517"/>
              <a:gd name="T51" fmla="*/ 465 h 505"/>
              <a:gd name="T52" fmla="*/ 299 w 517"/>
              <a:gd name="T53" fmla="*/ 437 h 505"/>
              <a:gd name="T54" fmla="*/ 210 w 517"/>
              <a:gd name="T55" fmla="*/ 346 h 505"/>
              <a:gd name="T56" fmla="*/ 347 w 517"/>
              <a:gd name="T57" fmla="*/ 207 h 505"/>
              <a:gd name="T58" fmla="*/ 435 w 517"/>
              <a:gd name="T59" fmla="*/ 297 h 505"/>
              <a:gd name="T60" fmla="*/ 435 w 517"/>
              <a:gd name="T61" fmla="*/ 437 h 505"/>
              <a:gd name="T62" fmla="*/ 132 w 517"/>
              <a:gd name="T63" fmla="*/ 156 h 505"/>
              <a:gd name="T64" fmla="*/ 161 w 517"/>
              <a:gd name="T65" fmla="*/ 127 h 505"/>
              <a:gd name="T66" fmla="*/ 134 w 517"/>
              <a:gd name="T67" fmla="*/ 93 h 505"/>
              <a:gd name="T68" fmla="*/ 93 w 517"/>
              <a:gd name="T69" fmla="*/ 61 h 505"/>
              <a:gd name="T70" fmla="*/ 61 w 517"/>
              <a:gd name="T71" fmla="*/ 36 h 505"/>
              <a:gd name="T72" fmla="*/ 36 w 517"/>
              <a:gd name="T73" fmla="*/ 3 h 505"/>
              <a:gd name="T74" fmla="*/ 34 w 517"/>
              <a:gd name="T75" fmla="*/ 0 h 505"/>
              <a:gd name="T76" fmla="*/ 0 w 517"/>
              <a:gd name="T77" fmla="*/ 21 h 505"/>
              <a:gd name="T78" fmla="*/ 2 w 517"/>
              <a:gd name="T79" fmla="*/ 23 h 505"/>
              <a:gd name="T80" fmla="*/ 33 w 517"/>
              <a:gd name="T81" fmla="*/ 64 h 505"/>
              <a:gd name="T82" fmla="*/ 72 w 517"/>
              <a:gd name="T83" fmla="*/ 95 h 505"/>
              <a:gd name="T84" fmla="*/ 105 w 517"/>
              <a:gd name="T85" fmla="*/ 121 h 505"/>
              <a:gd name="T86" fmla="*/ 131 w 517"/>
              <a:gd name="T87" fmla="*/ 155 h 505"/>
              <a:gd name="T88" fmla="*/ 132 w 517"/>
              <a:gd name="T89" fmla="*/ 15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7" h="505">
                <a:moveTo>
                  <a:pt x="464" y="269"/>
                </a:moveTo>
                <a:cubicBezTo>
                  <a:pt x="303" y="106"/>
                  <a:pt x="303" y="106"/>
                  <a:pt x="303" y="106"/>
                </a:cubicBezTo>
                <a:cubicBezTo>
                  <a:pt x="294" y="97"/>
                  <a:pt x="282" y="92"/>
                  <a:pt x="269" y="92"/>
                </a:cubicBezTo>
                <a:cubicBezTo>
                  <a:pt x="257" y="92"/>
                  <a:pt x="245" y="97"/>
                  <a:pt x="236" y="106"/>
                </a:cubicBezTo>
                <a:cubicBezTo>
                  <a:pt x="110" y="234"/>
                  <a:pt x="110" y="234"/>
                  <a:pt x="110" y="234"/>
                </a:cubicBezTo>
                <a:cubicBezTo>
                  <a:pt x="92" y="253"/>
                  <a:pt x="92" y="283"/>
                  <a:pt x="110" y="301"/>
                </a:cubicBezTo>
                <a:cubicBezTo>
                  <a:pt x="270" y="464"/>
                  <a:pt x="270" y="464"/>
                  <a:pt x="270" y="464"/>
                </a:cubicBezTo>
                <a:cubicBezTo>
                  <a:pt x="296" y="491"/>
                  <a:pt x="331" y="505"/>
                  <a:pt x="367" y="505"/>
                </a:cubicBezTo>
                <a:cubicBezTo>
                  <a:pt x="404" y="505"/>
                  <a:pt x="438" y="491"/>
                  <a:pt x="464" y="464"/>
                </a:cubicBezTo>
                <a:cubicBezTo>
                  <a:pt x="517" y="411"/>
                  <a:pt x="517" y="323"/>
                  <a:pt x="464" y="269"/>
                </a:cubicBezTo>
                <a:close/>
                <a:moveTo>
                  <a:pt x="264" y="134"/>
                </a:moveTo>
                <a:cubicBezTo>
                  <a:pt x="266" y="132"/>
                  <a:pt x="268" y="132"/>
                  <a:pt x="269" y="132"/>
                </a:cubicBezTo>
                <a:cubicBezTo>
                  <a:pt x="271" y="132"/>
                  <a:pt x="273" y="132"/>
                  <a:pt x="275" y="134"/>
                </a:cubicBezTo>
                <a:cubicBezTo>
                  <a:pt x="319" y="179"/>
                  <a:pt x="319" y="179"/>
                  <a:pt x="319" y="179"/>
                </a:cubicBezTo>
                <a:cubicBezTo>
                  <a:pt x="264" y="234"/>
                  <a:pt x="264" y="234"/>
                  <a:pt x="264" y="234"/>
                </a:cubicBezTo>
                <a:cubicBezTo>
                  <a:pt x="215" y="184"/>
                  <a:pt x="215" y="184"/>
                  <a:pt x="215" y="184"/>
                </a:cubicBezTo>
                <a:lnTo>
                  <a:pt x="264" y="134"/>
                </a:lnTo>
                <a:close/>
                <a:moveTo>
                  <a:pt x="138" y="274"/>
                </a:moveTo>
                <a:cubicBezTo>
                  <a:pt x="135" y="270"/>
                  <a:pt x="135" y="265"/>
                  <a:pt x="138" y="262"/>
                </a:cubicBezTo>
                <a:cubicBezTo>
                  <a:pt x="187" y="212"/>
                  <a:pt x="187" y="212"/>
                  <a:pt x="187" y="212"/>
                </a:cubicBezTo>
                <a:cubicBezTo>
                  <a:pt x="237" y="263"/>
                  <a:pt x="237" y="263"/>
                  <a:pt x="237" y="263"/>
                </a:cubicBezTo>
                <a:cubicBezTo>
                  <a:pt x="182" y="318"/>
                  <a:pt x="182" y="318"/>
                  <a:pt x="182" y="318"/>
                </a:cubicBezTo>
                <a:lnTo>
                  <a:pt x="138" y="274"/>
                </a:lnTo>
                <a:close/>
                <a:moveTo>
                  <a:pt x="435" y="437"/>
                </a:moveTo>
                <a:cubicBezTo>
                  <a:pt x="435" y="437"/>
                  <a:pt x="435" y="437"/>
                  <a:pt x="435" y="437"/>
                </a:cubicBezTo>
                <a:cubicBezTo>
                  <a:pt x="417" y="455"/>
                  <a:pt x="393" y="465"/>
                  <a:pt x="367" y="465"/>
                </a:cubicBezTo>
                <a:cubicBezTo>
                  <a:pt x="341" y="465"/>
                  <a:pt x="317" y="455"/>
                  <a:pt x="299" y="437"/>
                </a:cubicBezTo>
                <a:cubicBezTo>
                  <a:pt x="210" y="346"/>
                  <a:pt x="210" y="346"/>
                  <a:pt x="210" y="346"/>
                </a:cubicBezTo>
                <a:cubicBezTo>
                  <a:pt x="347" y="207"/>
                  <a:pt x="347" y="207"/>
                  <a:pt x="347" y="207"/>
                </a:cubicBezTo>
                <a:cubicBezTo>
                  <a:pt x="435" y="297"/>
                  <a:pt x="435" y="297"/>
                  <a:pt x="435" y="297"/>
                </a:cubicBezTo>
                <a:cubicBezTo>
                  <a:pt x="473" y="335"/>
                  <a:pt x="473" y="398"/>
                  <a:pt x="435" y="437"/>
                </a:cubicBezTo>
                <a:close/>
                <a:moveTo>
                  <a:pt x="132" y="156"/>
                </a:moveTo>
                <a:cubicBezTo>
                  <a:pt x="161" y="127"/>
                  <a:pt x="161" y="127"/>
                  <a:pt x="161" y="127"/>
                </a:cubicBezTo>
                <a:cubicBezTo>
                  <a:pt x="155" y="119"/>
                  <a:pt x="146" y="106"/>
                  <a:pt x="134" y="93"/>
                </a:cubicBezTo>
                <a:cubicBezTo>
                  <a:pt x="116" y="75"/>
                  <a:pt x="95" y="62"/>
                  <a:pt x="93" y="61"/>
                </a:cubicBezTo>
                <a:cubicBezTo>
                  <a:pt x="92" y="61"/>
                  <a:pt x="75" y="50"/>
                  <a:pt x="61" y="36"/>
                </a:cubicBezTo>
                <a:cubicBezTo>
                  <a:pt x="48" y="23"/>
                  <a:pt x="36" y="3"/>
                  <a:pt x="36" y="3"/>
                </a:cubicBezTo>
                <a:cubicBezTo>
                  <a:pt x="34" y="0"/>
                  <a:pt x="34" y="0"/>
                  <a:pt x="34" y="0"/>
                </a:cubicBezTo>
                <a:cubicBezTo>
                  <a:pt x="0" y="21"/>
                  <a:pt x="0" y="21"/>
                  <a:pt x="0" y="21"/>
                </a:cubicBezTo>
                <a:cubicBezTo>
                  <a:pt x="2" y="23"/>
                  <a:pt x="2" y="23"/>
                  <a:pt x="2" y="23"/>
                </a:cubicBezTo>
                <a:cubicBezTo>
                  <a:pt x="2" y="24"/>
                  <a:pt x="16" y="47"/>
                  <a:pt x="33" y="64"/>
                </a:cubicBezTo>
                <a:cubicBezTo>
                  <a:pt x="50" y="81"/>
                  <a:pt x="71" y="94"/>
                  <a:pt x="72" y="95"/>
                </a:cubicBezTo>
                <a:cubicBezTo>
                  <a:pt x="72" y="95"/>
                  <a:pt x="91" y="106"/>
                  <a:pt x="105" y="121"/>
                </a:cubicBezTo>
                <a:cubicBezTo>
                  <a:pt x="120" y="136"/>
                  <a:pt x="131" y="155"/>
                  <a:pt x="131" y="155"/>
                </a:cubicBezTo>
                <a:lnTo>
                  <a:pt x="132" y="15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4" name="Hand">
            <a:extLst>
              <a:ext uri="{FF2B5EF4-FFF2-40B4-BE49-F238E27FC236}">
                <a16:creationId xmlns:a16="http://schemas.microsoft.com/office/drawing/2014/main" id="{AB5204A9-97BF-4F63-93A8-1E703F85C064}"/>
              </a:ext>
            </a:extLst>
          </p:cNvPr>
          <p:cNvSpPr>
            <a:spLocks noChangeAspect="1"/>
          </p:cNvSpPr>
          <p:nvPr>
            <p:custDataLst>
              <p:tags r:id="rId5"/>
            </p:custDataLst>
          </p:nvPr>
        </p:nvSpPr>
        <p:spPr bwMode="auto">
          <a:xfrm>
            <a:off x="943520" y="3804246"/>
            <a:ext cx="264875" cy="360050"/>
          </a:xfrm>
          <a:custGeom>
            <a:avLst/>
            <a:gdLst>
              <a:gd name="T0" fmla="*/ 157 w 157"/>
              <a:gd name="T1" fmla="*/ 141 h 214"/>
              <a:gd name="T2" fmla="*/ 138 w 157"/>
              <a:gd name="T3" fmla="*/ 39 h 214"/>
              <a:gd name="T4" fmla="*/ 131 w 157"/>
              <a:gd name="T5" fmla="*/ 40 h 214"/>
              <a:gd name="T6" fmla="*/ 112 w 157"/>
              <a:gd name="T7" fmla="*/ 9 h 214"/>
              <a:gd name="T8" fmla="*/ 104 w 157"/>
              <a:gd name="T9" fmla="*/ 11 h 214"/>
              <a:gd name="T10" fmla="*/ 100 w 157"/>
              <a:gd name="T11" fmla="*/ 5 h 214"/>
              <a:gd name="T12" fmla="*/ 73 w 157"/>
              <a:gd name="T13" fmla="*/ 4 h 214"/>
              <a:gd name="T14" fmla="*/ 66 w 157"/>
              <a:gd name="T15" fmla="*/ 18 h 214"/>
              <a:gd name="T16" fmla="*/ 59 w 157"/>
              <a:gd name="T17" fmla="*/ 17 h 214"/>
              <a:gd name="T18" fmla="*/ 40 w 157"/>
              <a:gd name="T19" fmla="*/ 35 h 214"/>
              <a:gd name="T20" fmla="*/ 53 w 157"/>
              <a:gd name="T21" fmla="*/ 89 h 214"/>
              <a:gd name="T22" fmla="*/ 54 w 157"/>
              <a:gd name="T23" fmla="*/ 32 h 214"/>
              <a:gd name="T24" fmla="*/ 66 w 157"/>
              <a:gd name="T25" fmla="*/ 35 h 214"/>
              <a:gd name="T26" fmla="*/ 67 w 157"/>
              <a:gd name="T27" fmla="*/ 117 h 214"/>
              <a:gd name="T28" fmla="*/ 79 w 157"/>
              <a:gd name="T29" fmla="*/ 34 h 214"/>
              <a:gd name="T30" fmla="*/ 79 w 157"/>
              <a:gd name="T31" fmla="*/ 18 h 214"/>
              <a:gd name="T32" fmla="*/ 86 w 157"/>
              <a:gd name="T33" fmla="*/ 12 h 214"/>
              <a:gd name="T34" fmla="*/ 92 w 157"/>
              <a:gd name="T35" fmla="*/ 18 h 214"/>
              <a:gd name="T36" fmla="*/ 105 w 157"/>
              <a:gd name="T37" fmla="*/ 116 h 214"/>
              <a:gd name="T38" fmla="*/ 107 w 157"/>
              <a:gd name="T39" fmla="*/ 23 h 214"/>
              <a:gd name="T40" fmla="*/ 119 w 157"/>
              <a:gd name="T41" fmla="*/ 27 h 214"/>
              <a:gd name="T42" fmla="*/ 131 w 157"/>
              <a:gd name="T43" fmla="*/ 117 h 214"/>
              <a:gd name="T44" fmla="*/ 133 w 157"/>
              <a:gd name="T45" fmla="*/ 54 h 214"/>
              <a:gd name="T46" fmla="*/ 145 w 157"/>
              <a:gd name="T47" fmla="*/ 57 h 214"/>
              <a:gd name="T48" fmla="*/ 145 w 157"/>
              <a:gd name="T49" fmla="*/ 141 h 214"/>
              <a:gd name="T50" fmla="*/ 145 w 157"/>
              <a:gd name="T51" fmla="*/ 142 h 214"/>
              <a:gd name="T52" fmla="*/ 101 w 157"/>
              <a:gd name="T53" fmla="*/ 201 h 214"/>
              <a:gd name="T54" fmla="*/ 37 w 157"/>
              <a:gd name="T55" fmla="*/ 160 h 214"/>
              <a:gd name="T56" fmla="*/ 16 w 157"/>
              <a:gd name="T57" fmla="*/ 102 h 214"/>
              <a:gd name="T58" fmla="*/ 30 w 157"/>
              <a:gd name="T59" fmla="*/ 108 h 214"/>
              <a:gd name="T60" fmla="*/ 44 w 157"/>
              <a:gd name="T61" fmla="*/ 134 h 214"/>
              <a:gd name="T62" fmla="*/ 62 w 157"/>
              <a:gd name="T63" fmla="*/ 152 h 214"/>
              <a:gd name="T64" fmla="*/ 68 w 157"/>
              <a:gd name="T65" fmla="*/ 164 h 214"/>
              <a:gd name="T66" fmla="*/ 78 w 157"/>
              <a:gd name="T67" fmla="*/ 155 h 214"/>
              <a:gd name="T68" fmla="*/ 61 w 157"/>
              <a:gd name="T69" fmla="*/ 134 h 214"/>
              <a:gd name="T70" fmla="*/ 52 w 157"/>
              <a:gd name="T71" fmla="*/ 124 h 214"/>
              <a:gd name="T72" fmla="*/ 51 w 157"/>
              <a:gd name="T73" fmla="*/ 122 h 214"/>
              <a:gd name="T74" fmla="*/ 12 w 157"/>
              <a:gd name="T75" fmla="*/ 90 h 214"/>
              <a:gd name="T76" fmla="*/ 25 w 157"/>
              <a:gd name="T77" fmla="*/ 164 h 214"/>
              <a:gd name="T78" fmla="*/ 100 w 157"/>
              <a:gd name="T79" fmla="*/ 214 h 214"/>
              <a:gd name="T80" fmla="*/ 101 w 157"/>
              <a:gd name="T8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214">
                <a:moveTo>
                  <a:pt x="157" y="141"/>
                </a:moveTo>
                <a:cubicBezTo>
                  <a:pt x="157" y="141"/>
                  <a:pt x="157" y="141"/>
                  <a:pt x="157" y="141"/>
                </a:cubicBezTo>
                <a:cubicBezTo>
                  <a:pt x="157" y="135"/>
                  <a:pt x="157" y="58"/>
                  <a:pt x="157" y="57"/>
                </a:cubicBezTo>
                <a:cubicBezTo>
                  <a:pt x="157" y="46"/>
                  <a:pt x="147" y="39"/>
                  <a:pt x="138" y="39"/>
                </a:cubicBezTo>
                <a:cubicBezTo>
                  <a:pt x="136" y="39"/>
                  <a:pt x="134" y="40"/>
                  <a:pt x="132" y="40"/>
                </a:cubicBezTo>
                <a:cubicBezTo>
                  <a:pt x="131" y="40"/>
                  <a:pt x="131" y="40"/>
                  <a:pt x="131" y="40"/>
                </a:cubicBezTo>
                <a:cubicBezTo>
                  <a:pt x="131" y="27"/>
                  <a:pt x="131" y="27"/>
                  <a:pt x="131" y="27"/>
                </a:cubicBezTo>
                <a:cubicBezTo>
                  <a:pt x="131" y="16"/>
                  <a:pt x="121" y="9"/>
                  <a:pt x="112" y="9"/>
                </a:cubicBezTo>
                <a:cubicBezTo>
                  <a:pt x="109" y="9"/>
                  <a:pt x="107" y="9"/>
                  <a:pt x="104" y="10"/>
                </a:cubicBezTo>
                <a:cubicBezTo>
                  <a:pt x="104" y="11"/>
                  <a:pt x="104" y="11"/>
                  <a:pt x="104" y="11"/>
                </a:cubicBezTo>
                <a:cubicBezTo>
                  <a:pt x="103" y="10"/>
                  <a:pt x="103" y="10"/>
                  <a:pt x="103" y="10"/>
                </a:cubicBezTo>
                <a:cubicBezTo>
                  <a:pt x="102" y="8"/>
                  <a:pt x="101" y="7"/>
                  <a:pt x="100" y="5"/>
                </a:cubicBezTo>
                <a:cubicBezTo>
                  <a:pt x="96" y="2"/>
                  <a:pt x="91" y="0"/>
                  <a:pt x="86" y="0"/>
                </a:cubicBezTo>
                <a:cubicBezTo>
                  <a:pt x="81" y="0"/>
                  <a:pt x="76" y="1"/>
                  <a:pt x="73" y="4"/>
                </a:cubicBezTo>
                <a:cubicBezTo>
                  <a:pt x="69" y="7"/>
                  <a:pt x="66" y="12"/>
                  <a:pt x="66" y="17"/>
                </a:cubicBezTo>
                <a:cubicBezTo>
                  <a:pt x="66" y="18"/>
                  <a:pt x="66" y="18"/>
                  <a:pt x="66" y="18"/>
                </a:cubicBezTo>
                <a:cubicBezTo>
                  <a:pt x="65" y="18"/>
                  <a:pt x="65" y="18"/>
                  <a:pt x="65" y="18"/>
                </a:cubicBezTo>
                <a:cubicBezTo>
                  <a:pt x="63" y="18"/>
                  <a:pt x="61" y="17"/>
                  <a:pt x="59" y="17"/>
                </a:cubicBezTo>
                <a:cubicBezTo>
                  <a:pt x="55" y="17"/>
                  <a:pt x="50" y="19"/>
                  <a:pt x="46" y="22"/>
                </a:cubicBezTo>
                <a:cubicBezTo>
                  <a:pt x="42" y="25"/>
                  <a:pt x="40" y="30"/>
                  <a:pt x="40" y="35"/>
                </a:cubicBezTo>
                <a:cubicBezTo>
                  <a:pt x="40" y="79"/>
                  <a:pt x="40" y="79"/>
                  <a:pt x="40" y="79"/>
                </a:cubicBezTo>
                <a:cubicBezTo>
                  <a:pt x="45" y="81"/>
                  <a:pt x="50" y="84"/>
                  <a:pt x="53" y="89"/>
                </a:cubicBezTo>
                <a:cubicBezTo>
                  <a:pt x="53" y="35"/>
                  <a:pt x="53" y="35"/>
                  <a:pt x="53" y="35"/>
                </a:cubicBezTo>
                <a:cubicBezTo>
                  <a:pt x="53" y="34"/>
                  <a:pt x="53" y="33"/>
                  <a:pt x="54" y="32"/>
                </a:cubicBezTo>
                <a:cubicBezTo>
                  <a:pt x="56" y="31"/>
                  <a:pt x="58" y="30"/>
                  <a:pt x="59" y="30"/>
                </a:cubicBezTo>
                <a:cubicBezTo>
                  <a:pt x="62" y="30"/>
                  <a:pt x="66" y="31"/>
                  <a:pt x="66" y="35"/>
                </a:cubicBezTo>
                <a:cubicBezTo>
                  <a:pt x="66" y="116"/>
                  <a:pt x="66" y="116"/>
                  <a:pt x="66" y="116"/>
                </a:cubicBezTo>
                <a:cubicBezTo>
                  <a:pt x="66" y="116"/>
                  <a:pt x="67" y="116"/>
                  <a:pt x="67" y="117"/>
                </a:cubicBezTo>
                <a:cubicBezTo>
                  <a:pt x="79" y="117"/>
                  <a:pt x="79" y="117"/>
                  <a:pt x="79" y="117"/>
                </a:cubicBezTo>
                <a:cubicBezTo>
                  <a:pt x="79" y="34"/>
                  <a:pt x="79" y="34"/>
                  <a:pt x="79" y="34"/>
                </a:cubicBezTo>
                <a:cubicBezTo>
                  <a:pt x="79" y="34"/>
                  <a:pt x="79" y="34"/>
                  <a:pt x="79" y="34"/>
                </a:cubicBezTo>
                <a:cubicBezTo>
                  <a:pt x="79" y="18"/>
                  <a:pt x="79" y="18"/>
                  <a:pt x="79" y="18"/>
                </a:cubicBezTo>
                <a:cubicBezTo>
                  <a:pt x="79" y="17"/>
                  <a:pt x="79" y="15"/>
                  <a:pt x="81" y="14"/>
                </a:cubicBezTo>
                <a:cubicBezTo>
                  <a:pt x="82" y="13"/>
                  <a:pt x="84" y="12"/>
                  <a:pt x="86" y="12"/>
                </a:cubicBezTo>
                <a:cubicBezTo>
                  <a:pt x="88" y="12"/>
                  <a:pt x="90" y="13"/>
                  <a:pt x="91" y="14"/>
                </a:cubicBezTo>
                <a:cubicBezTo>
                  <a:pt x="92" y="15"/>
                  <a:pt x="92" y="16"/>
                  <a:pt x="92" y="18"/>
                </a:cubicBezTo>
                <a:cubicBezTo>
                  <a:pt x="92" y="116"/>
                  <a:pt x="92" y="116"/>
                  <a:pt x="92" y="116"/>
                </a:cubicBezTo>
                <a:cubicBezTo>
                  <a:pt x="105" y="116"/>
                  <a:pt x="105" y="116"/>
                  <a:pt x="105" y="116"/>
                </a:cubicBezTo>
                <a:cubicBezTo>
                  <a:pt x="105" y="27"/>
                  <a:pt x="105" y="27"/>
                  <a:pt x="105" y="27"/>
                </a:cubicBezTo>
                <a:cubicBezTo>
                  <a:pt x="105" y="26"/>
                  <a:pt x="105" y="25"/>
                  <a:pt x="107" y="23"/>
                </a:cubicBezTo>
                <a:cubicBezTo>
                  <a:pt x="108" y="22"/>
                  <a:pt x="110" y="22"/>
                  <a:pt x="112" y="22"/>
                </a:cubicBezTo>
                <a:cubicBezTo>
                  <a:pt x="114" y="22"/>
                  <a:pt x="118" y="23"/>
                  <a:pt x="119" y="27"/>
                </a:cubicBezTo>
                <a:cubicBezTo>
                  <a:pt x="118" y="117"/>
                  <a:pt x="118" y="117"/>
                  <a:pt x="118" y="117"/>
                </a:cubicBezTo>
                <a:cubicBezTo>
                  <a:pt x="131" y="117"/>
                  <a:pt x="131" y="117"/>
                  <a:pt x="131" y="117"/>
                </a:cubicBezTo>
                <a:cubicBezTo>
                  <a:pt x="131" y="57"/>
                  <a:pt x="131" y="57"/>
                  <a:pt x="131" y="57"/>
                </a:cubicBezTo>
                <a:cubicBezTo>
                  <a:pt x="131" y="56"/>
                  <a:pt x="132" y="55"/>
                  <a:pt x="133" y="54"/>
                </a:cubicBezTo>
                <a:cubicBezTo>
                  <a:pt x="134" y="53"/>
                  <a:pt x="136" y="52"/>
                  <a:pt x="138" y="52"/>
                </a:cubicBezTo>
                <a:cubicBezTo>
                  <a:pt x="141" y="52"/>
                  <a:pt x="145" y="53"/>
                  <a:pt x="145" y="57"/>
                </a:cubicBezTo>
                <a:cubicBezTo>
                  <a:pt x="145" y="67"/>
                  <a:pt x="145" y="67"/>
                  <a:pt x="145" y="67"/>
                </a:cubicBezTo>
                <a:cubicBezTo>
                  <a:pt x="145" y="126"/>
                  <a:pt x="145" y="139"/>
                  <a:pt x="145" y="141"/>
                </a:cubicBezTo>
                <a:cubicBezTo>
                  <a:pt x="145" y="142"/>
                  <a:pt x="145" y="142"/>
                  <a:pt x="145" y="142"/>
                </a:cubicBezTo>
                <a:cubicBezTo>
                  <a:pt x="145" y="142"/>
                  <a:pt x="145" y="142"/>
                  <a:pt x="145" y="142"/>
                </a:cubicBezTo>
                <a:cubicBezTo>
                  <a:pt x="144" y="185"/>
                  <a:pt x="133" y="201"/>
                  <a:pt x="103" y="201"/>
                </a:cubicBezTo>
                <a:cubicBezTo>
                  <a:pt x="101" y="201"/>
                  <a:pt x="101" y="201"/>
                  <a:pt x="101" y="201"/>
                </a:cubicBezTo>
                <a:cubicBezTo>
                  <a:pt x="98" y="201"/>
                  <a:pt x="95" y="201"/>
                  <a:pt x="92" y="201"/>
                </a:cubicBezTo>
                <a:cubicBezTo>
                  <a:pt x="67" y="201"/>
                  <a:pt x="54" y="201"/>
                  <a:pt x="37" y="160"/>
                </a:cubicBezTo>
                <a:cubicBezTo>
                  <a:pt x="37" y="158"/>
                  <a:pt x="37" y="158"/>
                  <a:pt x="37" y="158"/>
                </a:cubicBezTo>
                <a:cubicBezTo>
                  <a:pt x="16" y="102"/>
                  <a:pt x="16" y="102"/>
                  <a:pt x="16" y="102"/>
                </a:cubicBezTo>
                <a:cubicBezTo>
                  <a:pt x="18" y="101"/>
                  <a:pt x="18" y="101"/>
                  <a:pt x="18" y="101"/>
                </a:cubicBezTo>
                <a:cubicBezTo>
                  <a:pt x="22" y="101"/>
                  <a:pt x="28" y="103"/>
                  <a:pt x="30" y="108"/>
                </a:cubicBezTo>
                <a:cubicBezTo>
                  <a:pt x="37" y="123"/>
                  <a:pt x="37" y="123"/>
                  <a:pt x="37" y="123"/>
                </a:cubicBezTo>
                <a:cubicBezTo>
                  <a:pt x="39" y="125"/>
                  <a:pt x="41" y="130"/>
                  <a:pt x="44" y="134"/>
                </a:cubicBezTo>
                <a:cubicBezTo>
                  <a:pt x="48" y="139"/>
                  <a:pt x="54" y="144"/>
                  <a:pt x="54" y="144"/>
                </a:cubicBezTo>
                <a:cubicBezTo>
                  <a:pt x="54" y="144"/>
                  <a:pt x="59" y="148"/>
                  <a:pt x="62" y="152"/>
                </a:cubicBezTo>
                <a:cubicBezTo>
                  <a:pt x="66" y="157"/>
                  <a:pt x="68" y="162"/>
                  <a:pt x="68" y="163"/>
                </a:cubicBezTo>
                <a:cubicBezTo>
                  <a:pt x="68" y="164"/>
                  <a:pt x="68" y="164"/>
                  <a:pt x="68" y="164"/>
                </a:cubicBezTo>
                <a:cubicBezTo>
                  <a:pt x="78" y="156"/>
                  <a:pt x="78" y="156"/>
                  <a:pt x="78" y="156"/>
                </a:cubicBezTo>
                <a:cubicBezTo>
                  <a:pt x="78" y="155"/>
                  <a:pt x="78" y="155"/>
                  <a:pt x="78" y="155"/>
                </a:cubicBezTo>
                <a:cubicBezTo>
                  <a:pt x="77" y="153"/>
                  <a:pt x="75" y="149"/>
                  <a:pt x="72" y="145"/>
                </a:cubicBezTo>
                <a:cubicBezTo>
                  <a:pt x="67" y="139"/>
                  <a:pt x="62" y="135"/>
                  <a:pt x="61" y="134"/>
                </a:cubicBezTo>
                <a:cubicBezTo>
                  <a:pt x="61" y="134"/>
                  <a:pt x="57" y="131"/>
                  <a:pt x="54" y="127"/>
                </a:cubicBezTo>
                <a:cubicBezTo>
                  <a:pt x="53" y="126"/>
                  <a:pt x="53" y="125"/>
                  <a:pt x="52" y="124"/>
                </a:cubicBezTo>
                <a:cubicBezTo>
                  <a:pt x="51" y="122"/>
                  <a:pt x="51" y="122"/>
                  <a:pt x="51" y="122"/>
                </a:cubicBezTo>
                <a:cubicBezTo>
                  <a:pt x="51" y="122"/>
                  <a:pt x="51" y="122"/>
                  <a:pt x="51" y="122"/>
                </a:cubicBezTo>
                <a:cubicBezTo>
                  <a:pt x="42" y="104"/>
                  <a:pt x="42" y="104"/>
                  <a:pt x="42" y="104"/>
                </a:cubicBezTo>
                <a:cubicBezTo>
                  <a:pt x="37" y="90"/>
                  <a:pt x="23" y="87"/>
                  <a:pt x="12" y="90"/>
                </a:cubicBezTo>
                <a:cubicBezTo>
                  <a:pt x="0" y="93"/>
                  <a:pt x="0" y="93"/>
                  <a:pt x="0" y="93"/>
                </a:cubicBezTo>
                <a:cubicBezTo>
                  <a:pt x="25" y="164"/>
                  <a:pt x="25" y="164"/>
                  <a:pt x="25" y="164"/>
                </a:cubicBezTo>
                <a:cubicBezTo>
                  <a:pt x="44" y="211"/>
                  <a:pt x="62" y="214"/>
                  <a:pt x="92" y="214"/>
                </a:cubicBezTo>
                <a:cubicBezTo>
                  <a:pt x="95" y="214"/>
                  <a:pt x="97" y="214"/>
                  <a:pt x="100" y="214"/>
                </a:cubicBezTo>
                <a:cubicBezTo>
                  <a:pt x="100" y="214"/>
                  <a:pt x="100" y="214"/>
                  <a:pt x="100" y="214"/>
                </a:cubicBezTo>
                <a:cubicBezTo>
                  <a:pt x="101" y="214"/>
                  <a:pt x="101" y="214"/>
                  <a:pt x="101" y="214"/>
                </a:cubicBezTo>
                <a:cubicBezTo>
                  <a:pt x="151" y="214"/>
                  <a:pt x="157" y="175"/>
                  <a:pt x="157" y="141"/>
                </a:cubicBezTo>
                <a:close/>
              </a:path>
            </a:pathLst>
          </a:custGeom>
          <a:solidFill>
            <a:schemeClr val="accent1"/>
          </a:solidFill>
          <a:ln w="1270">
            <a:noFill/>
          </a:ln>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5" name="Duration"/>
          <p:cNvSpPr>
            <a:spLocks noChangeAspect="1"/>
          </p:cNvSpPr>
          <p:nvPr>
            <p:custDataLst>
              <p:tags r:id="rId6"/>
            </p:custDataLst>
          </p:nvPr>
        </p:nvSpPr>
        <p:spPr bwMode="auto">
          <a:xfrm>
            <a:off x="1004632" y="4606213"/>
            <a:ext cx="258763" cy="430213"/>
          </a:xfrm>
          <a:custGeom>
            <a:avLst/>
            <a:gdLst>
              <a:gd name="T0" fmla="*/ 220 w 312"/>
              <a:gd name="T1" fmla="*/ 248 h 525"/>
              <a:gd name="T2" fmla="*/ 220 w 312"/>
              <a:gd name="T3" fmla="*/ 284 h 525"/>
              <a:gd name="T4" fmla="*/ 221 w 312"/>
              <a:gd name="T5" fmla="*/ 285 h 525"/>
              <a:gd name="T6" fmla="*/ 280 w 312"/>
              <a:gd name="T7" fmla="*/ 362 h 525"/>
              <a:gd name="T8" fmla="*/ 312 w 312"/>
              <a:gd name="T9" fmla="*/ 464 h 525"/>
              <a:gd name="T10" fmla="*/ 312 w 312"/>
              <a:gd name="T11" fmla="*/ 525 h 525"/>
              <a:gd name="T12" fmla="*/ 0 w 312"/>
              <a:gd name="T13" fmla="*/ 525 h 525"/>
              <a:gd name="T14" fmla="*/ 0 w 312"/>
              <a:gd name="T15" fmla="*/ 464 h 525"/>
              <a:gd name="T16" fmla="*/ 32 w 312"/>
              <a:gd name="T17" fmla="*/ 362 h 525"/>
              <a:gd name="T18" fmla="*/ 33 w 312"/>
              <a:gd name="T19" fmla="*/ 362 h 525"/>
              <a:gd name="T20" fmla="*/ 91 w 312"/>
              <a:gd name="T21" fmla="*/ 285 h 525"/>
              <a:gd name="T22" fmla="*/ 91 w 312"/>
              <a:gd name="T23" fmla="*/ 248 h 525"/>
              <a:gd name="T24" fmla="*/ 32 w 312"/>
              <a:gd name="T25" fmla="*/ 170 h 525"/>
              <a:gd name="T26" fmla="*/ 0 w 312"/>
              <a:gd name="T27" fmla="*/ 82 h 525"/>
              <a:gd name="T28" fmla="*/ 42 w 312"/>
              <a:gd name="T29" fmla="*/ 92 h 525"/>
              <a:gd name="T30" fmla="*/ 64 w 312"/>
              <a:gd name="T31" fmla="*/ 147 h 525"/>
              <a:gd name="T32" fmla="*/ 123 w 312"/>
              <a:gd name="T33" fmla="*/ 225 h 525"/>
              <a:gd name="T34" fmla="*/ 123 w 312"/>
              <a:gd name="T35" fmla="*/ 308 h 525"/>
              <a:gd name="T36" fmla="*/ 123 w 312"/>
              <a:gd name="T37" fmla="*/ 308 h 525"/>
              <a:gd name="T38" fmla="*/ 64 w 312"/>
              <a:gd name="T39" fmla="*/ 385 h 525"/>
              <a:gd name="T40" fmla="*/ 40 w 312"/>
              <a:gd name="T41" fmla="*/ 464 h 525"/>
              <a:gd name="T42" fmla="*/ 40 w 312"/>
              <a:gd name="T43" fmla="*/ 485 h 525"/>
              <a:gd name="T44" fmla="*/ 62 w 312"/>
              <a:gd name="T45" fmla="*/ 485 h 525"/>
              <a:gd name="T46" fmla="*/ 120 w 312"/>
              <a:gd name="T47" fmla="*/ 416 h 525"/>
              <a:gd name="T48" fmla="*/ 191 w 312"/>
              <a:gd name="T49" fmla="*/ 416 h 525"/>
              <a:gd name="T50" fmla="*/ 250 w 312"/>
              <a:gd name="T51" fmla="*/ 485 h 525"/>
              <a:gd name="T52" fmla="*/ 272 w 312"/>
              <a:gd name="T53" fmla="*/ 485 h 525"/>
              <a:gd name="T54" fmla="*/ 272 w 312"/>
              <a:gd name="T55" fmla="*/ 464 h 525"/>
              <a:gd name="T56" fmla="*/ 247 w 312"/>
              <a:gd name="T57" fmla="*/ 385 h 525"/>
              <a:gd name="T58" fmla="*/ 189 w 312"/>
              <a:gd name="T59" fmla="*/ 309 h 525"/>
              <a:gd name="T60" fmla="*/ 188 w 312"/>
              <a:gd name="T61" fmla="*/ 307 h 525"/>
              <a:gd name="T62" fmla="*/ 188 w 312"/>
              <a:gd name="T63" fmla="*/ 225 h 525"/>
              <a:gd name="T64" fmla="*/ 189 w 312"/>
              <a:gd name="T65" fmla="*/ 223 h 525"/>
              <a:gd name="T66" fmla="*/ 247 w 312"/>
              <a:gd name="T67" fmla="*/ 147 h 525"/>
              <a:gd name="T68" fmla="*/ 272 w 312"/>
              <a:gd name="T69" fmla="*/ 68 h 525"/>
              <a:gd name="T70" fmla="*/ 272 w 312"/>
              <a:gd name="T71" fmla="*/ 45 h 525"/>
              <a:gd name="T72" fmla="*/ 222 w 312"/>
              <a:gd name="T73" fmla="*/ 40 h 525"/>
              <a:gd name="T74" fmla="*/ 164 w 312"/>
              <a:gd name="T75" fmla="*/ 47 h 525"/>
              <a:gd name="T76" fmla="*/ 92 w 312"/>
              <a:gd name="T77" fmla="*/ 56 h 525"/>
              <a:gd name="T78" fmla="*/ 48 w 312"/>
              <a:gd name="T79" fmla="*/ 53 h 525"/>
              <a:gd name="T80" fmla="*/ 4 w 312"/>
              <a:gd name="T81" fmla="*/ 41 h 525"/>
              <a:gd name="T82" fmla="*/ 0 w 312"/>
              <a:gd name="T83" fmla="*/ 40 h 525"/>
              <a:gd name="T84" fmla="*/ 0 w 312"/>
              <a:gd name="T85" fmla="*/ 1 h 525"/>
              <a:gd name="T86" fmla="*/ 30 w 312"/>
              <a:gd name="T87" fmla="*/ 9 h 525"/>
              <a:gd name="T88" fmla="*/ 92 w 312"/>
              <a:gd name="T89" fmla="*/ 17 h 525"/>
              <a:gd name="T90" fmla="*/ 154 w 312"/>
              <a:gd name="T91" fmla="*/ 9 h 525"/>
              <a:gd name="T92" fmla="*/ 222 w 312"/>
              <a:gd name="T93" fmla="*/ 0 h 525"/>
              <a:gd name="T94" fmla="*/ 292 w 312"/>
              <a:gd name="T95" fmla="*/ 9 h 525"/>
              <a:gd name="T96" fmla="*/ 312 w 312"/>
              <a:gd name="T97" fmla="*/ 14 h 525"/>
              <a:gd name="T98" fmla="*/ 312 w 312"/>
              <a:gd name="T99" fmla="*/ 68 h 525"/>
              <a:gd name="T100" fmla="*/ 280 w 312"/>
              <a:gd name="T101" fmla="*/ 170 h 525"/>
              <a:gd name="T102" fmla="*/ 279 w 312"/>
              <a:gd name="T103" fmla="*/ 170 h 525"/>
              <a:gd name="T104" fmla="*/ 220 w 312"/>
              <a:gd name="T105" fmla="*/ 24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525">
                <a:moveTo>
                  <a:pt x="220" y="248"/>
                </a:moveTo>
                <a:cubicBezTo>
                  <a:pt x="213" y="259"/>
                  <a:pt x="213" y="273"/>
                  <a:pt x="220" y="284"/>
                </a:cubicBezTo>
                <a:cubicBezTo>
                  <a:pt x="221" y="285"/>
                  <a:pt x="221" y="285"/>
                  <a:pt x="221" y="285"/>
                </a:cubicBezTo>
                <a:cubicBezTo>
                  <a:pt x="280" y="362"/>
                  <a:pt x="280" y="362"/>
                  <a:pt x="280" y="362"/>
                </a:cubicBezTo>
                <a:cubicBezTo>
                  <a:pt x="301" y="392"/>
                  <a:pt x="312" y="427"/>
                  <a:pt x="312" y="464"/>
                </a:cubicBezTo>
                <a:cubicBezTo>
                  <a:pt x="312" y="525"/>
                  <a:pt x="312" y="525"/>
                  <a:pt x="312" y="525"/>
                </a:cubicBezTo>
                <a:cubicBezTo>
                  <a:pt x="0" y="525"/>
                  <a:pt x="0" y="525"/>
                  <a:pt x="0" y="525"/>
                </a:cubicBezTo>
                <a:cubicBezTo>
                  <a:pt x="0" y="464"/>
                  <a:pt x="0" y="464"/>
                  <a:pt x="0" y="464"/>
                </a:cubicBezTo>
                <a:cubicBezTo>
                  <a:pt x="0" y="427"/>
                  <a:pt x="11" y="392"/>
                  <a:pt x="32" y="362"/>
                </a:cubicBezTo>
                <a:cubicBezTo>
                  <a:pt x="33" y="362"/>
                  <a:pt x="33" y="362"/>
                  <a:pt x="33" y="362"/>
                </a:cubicBezTo>
                <a:cubicBezTo>
                  <a:pt x="91" y="285"/>
                  <a:pt x="91" y="285"/>
                  <a:pt x="91" y="285"/>
                </a:cubicBezTo>
                <a:cubicBezTo>
                  <a:pt x="99" y="273"/>
                  <a:pt x="99" y="259"/>
                  <a:pt x="91" y="248"/>
                </a:cubicBezTo>
                <a:cubicBezTo>
                  <a:pt x="32" y="170"/>
                  <a:pt x="32" y="170"/>
                  <a:pt x="32" y="170"/>
                </a:cubicBezTo>
                <a:cubicBezTo>
                  <a:pt x="14" y="144"/>
                  <a:pt x="3" y="114"/>
                  <a:pt x="0" y="82"/>
                </a:cubicBezTo>
                <a:cubicBezTo>
                  <a:pt x="10" y="85"/>
                  <a:pt x="25" y="89"/>
                  <a:pt x="42" y="92"/>
                </a:cubicBezTo>
                <a:cubicBezTo>
                  <a:pt x="45" y="112"/>
                  <a:pt x="53" y="130"/>
                  <a:pt x="64" y="147"/>
                </a:cubicBezTo>
                <a:cubicBezTo>
                  <a:pt x="123" y="225"/>
                  <a:pt x="123" y="225"/>
                  <a:pt x="123" y="225"/>
                </a:cubicBezTo>
                <a:cubicBezTo>
                  <a:pt x="141" y="249"/>
                  <a:pt x="141" y="283"/>
                  <a:pt x="123" y="308"/>
                </a:cubicBezTo>
                <a:cubicBezTo>
                  <a:pt x="123" y="308"/>
                  <a:pt x="123" y="308"/>
                  <a:pt x="123" y="308"/>
                </a:cubicBezTo>
                <a:cubicBezTo>
                  <a:pt x="64" y="385"/>
                  <a:pt x="64" y="385"/>
                  <a:pt x="64" y="385"/>
                </a:cubicBezTo>
                <a:cubicBezTo>
                  <a:pt x="48" y="409"/>
                  <a:pt x="40" y="436"/>
                  <a:pt x="40" y="464"/>
                </a:cubicBezTo>
                <a:cubicBezTo>
                  <a:pt x="40" y="485"/>
                  <a:pt x="40" y="485"/>
                  <a:pt x="40" y="485"/>
                </a:cubicBezTo>
                <a:cubicBezTo>
                  <a:pt x="62" y="485"/>
                  <a:pt x="62" y="485"/>
                  <a:pt x="62" y="485"/>
                </a:cubicBezTo>
                <a:cubicBezTo>
                  <a:pt x="120" y="416"/>
                  <a:pt x="120" y="416"/>
                  <a:pt x="120" y="416"/>
                </a:cubicBezTo>
                <a:cubicBezTo>
                  <a:pt x="137" y="391"/>
                  <a:pt x="174" y="391"/>
                  <a:pt x="191" y="416"/>
                </a:cubicBezTo>
                <a:cubicBezTo>
                  <a:pt x="250" y="485"/>
                  <a:pt x="250" y="485"/>
                  <a:pt x="250" y="485"/>
                </a:cubicBezTo>
                <a:cubicBezTo>
                  <a:pt x="272" y="485"/>
                  <a:pt x="272" y="485"/>
                  <a:pt x="272" y="485"/>
                </a:cubicBezTo>
                <a:cubicBezTo>
                  <a:pt x="272" y="464"/>
                  <a:pt x="272" y="464"/>
                  <a:pt x="272" y="464"/>
                </a:cubicBezTo>
                <a:cubicBezTo>
                  <a:pt x="272" y="436"/>
                  <a:pt x="263" y="409"/>
                  <a:pt x="247" y="385"/>
                </a:cubicBezTo>
                <a:cubicBezTo>
                  <a:pt x="189" y="309"/>
                  <a:pt x="189" y="309"/>
                  <a:pt x="189" y="309"/>
                </a:cubicBezTo>
                <a:cubicBezTo>
                  <a:pt x="189" y="308"/>
                  <a:pt x="188" y="308"/>
                  <a:pt x="188" y="307"/>
                </a:cubicBezTo>
                <a:cubicBezTo>
                  <a:pt x="171" y="283"/>
                  <a:pt x="171" y="250"/>
                  <a:pt x="188" y="225"/>
                </a:cubicBezTo>
                <a:cubicBezTo>
                  <a:pt x="188" y="225"/>
                  <a:pt x="189" y="224"/>
                  <a:pt x="189" y="223"/>
                </a:cubicBezTo>
                <a:cubicBezTo>
                  <a:pt x="247" y="147"/>
                  <a:pt x="247" y="147"/>
                  <a:pt x="247" y="147"/>
                </a:cubicBezTo>
                <a:cubicBezTo>
                  <a:pt x="263" y="124"/>
                  <a:pt x="272" y="97"/>
                  <a:pt x="272" y="68"/>
                </a:cubicBezTo>
                <a:cubicBezTo>
                  <a:pt x="272" y="45"/>
                  <a:pt x="272" y="45"/>
                  <a:pt x="272" y="45"/>
                </a:cubicBezTo>
                <a:cubicBezTo>
                  <a:pt x="260" y="43"/>
                  <a:pt x="240" y="40"/>
                  <a:pt x="222" y="40"/>
                </a:cubicBezTo>
                <a:cubicBezTo>
                  <a:pt x="194" y="40"/>
                  <a:pt x="164" y="47"/>
                  <a:pt x="164" y="47"/>
                </a:cubicBezTo>
                <a:cubicBezTo>
                  <a:pt x="160" y="48"/>
                  <a:pt x="127" y="56"/>
                  <a:pt x="92" y="56"/>
                </a:cubicBezTo>
                <a:cubicBezTo>
                  <a:pt x="76" y="56"/>
                  <a:pt x="60" y="55"/>
                  <a:pt x="48" y="53"/>
                </a:cubicBezTo>
                <a:cubicBezTo>
                  <a:pt x="24" y="48"/>
                  <a:pt x="4" y="41"/>
                  <a:pt x="4" y="41"/>
                </a:cubicBezTo>
                <a:cubicBezTo>
                  <a:pt x="0" y="40"/>
                  <a:pt x="0" y="40"/>
                  <a:pt x="0" y="40"/>
                </a:cubicBezTo>
                <a:cubicBezTo>
                  <a:pt x="0" y="1"/>
                  <a:pt x="0" y="1"/>
                  <a:pt x="0" y="1"/>
                </a:cubicBezTo>
                <a:cubicBezTo>
                  <a:pt x="30" y="9"/>
                  <a:pt x="30" y="9"/>
                  <a:pt x="30" y="9"/>
                </a:cubicBezTo>
                <a:cubicBezTo>
                  <a:pt x="32" y="9"/>
                  <a:pt x="62" y="17"/>
                  <a:pt x="92" y="17"/>
                </a:cubicBezTo>
                <a:cubicBezTo>
                  <a:pt x="123" y="17"/>
                  <a:pt x="153" y="9"/>
                  <a:pt x="154" y="9"/>
                </a:cubicBezTo>
                <a:cubicBezTo>
                  <a:pt x="156" y="8"/>
                  <a:pt x="189" y="0"/>
                  <a:pt x="222" y="0"/>
                </a:cubicBezTo>
                <a:cubicBezTo>
                  <a:pt x="254" y="0"/>
                  <a:pt x="288" y="8"/>
                  <a:pt x="292" y="9"/>
                </a:cubicBezTo>
                <a:cubicBezTo>
                  <a:pt x="312" y="14"/>
                  <a:pt x="312" y="14"/>
                  <a:pt x="312" y="14"/>
                </a:cubicBezTo>
                <a:cubicBezTo>
                  <a:pt x="312" y="68"/>
                  <a:pt x="312" y="68"/>
                  <a:pt x="312" y="68"/>
                </a:cubicBezTo>
                <a:cubicBezTo>
                  <a:pt x="312" y="105"/>
                  <a:pt x="301" y="140"/>
                  <a:pt x="280" y="170"/>
                </a:cubicBezTo>
                <a:cubicBezTo>
                  <a:pt x="279" y="170"/>
                  <a:pt x="279" y="170"/>
                  <a:pt x="279" y="170"/>
                </a:cubicBezTo>
                <a:lnTo>
                  <a:pt x="220" y="2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9" name="Idea"/>
          <p:cNvSpPr>
            <a:spLocks noChangeAspect="1" noEditPoints="1"/>
          </p:cNvSpPr>
          <p:nvPr>
            <p:custDataLst>
              <p:tags r:id="rId7"/>
            </p:custDataLst>
          </p:nvPr>
        </p:nvSpPr>
        <p:spPr bwMode="auto">
          <a:xfrm>
            <a:off x="915249" y="5656315"/>
            <a:ext cx="441325" cy="431800"/>
          </a:xfrm>
          <a:custGeom>
            <a:avLst/>
            <a:gdLst>
              <a:gd name="T0" fmla="*/ 13687 w 15291"/>
              <a:gd name="T1" fmla="*/ 2666 h 14920"/>
              <a:gd name="T2" fmla="*/ 11070 w 15291"/>
              <a:gd name="T3" fmla="*/ 3991 h 14920"/>
              <a:gd name="T4" fmla="*/ 7707 w 15291"/>
              <a:gd name="T5" fmla="*/ 3830 h 14920"/>
              <a:gd name="T6" fmla="*/ 3803 w 15291"/>
              <a:gd name="T7" fmla="*/ 7734 h 14920"/>
              <a:gd name="T8" fmla="*/ 4017 w 15291"/>
              <a:gd name="T9" fmla="*/ 9015 h 14920"/>
              <a:gd name="T10" fmla="*/ 4700 w 15291"/>
              <a:gd name="T11" fmla="*/ 10224 h 14920"/>
              <a:gd name="T12" fmla="*/ 5281 w 15291"/>
              <a:gd name="T13" fmla="*/ 11385 h 14920"/>
              <a:gd name="T14" fmla="*/ 6140 w 15291"/>
              <a:gd name="T15" fmla="*/ 11295 h 14920"/>
              <a:gd name="T16" fmla="*/ 5434 w 15291"/>
              <a:gd name="T17" fmla="*/ 9792 h 14920"/>
              <a:gd name="T18" fmla="*/ 5413 w 15291"/>
              <a:gd name="T19" fmla="*/ 9767 h 14920"/>
              <a:gd name="T20" fmla="*/ 5104 w 15291"/>
              <a:gd name="T21" fmla="*/ 9318 h 14920"/>
              <a:gd name="T22" fmla="*/ 5064 w 15291"/>
              <a:gd name="T23" fmla="*/ 9250 h 14920"/>
              <a:gd name="T24" fmla="*/ 4728 w 15291"/>
              <a:gd name="T25" fmla="*/ 8381 h 14920"/>
              <a:gd name="T26" fmla="*/ 4660 w 15291"/>
              <a:gd name="T27" fmla="*/ 7734 h 14920"/>
              <a:gd name="T28" fmla="*/ 7706 w 15291"/>
              <a:gd name="T29" fmla="*/ 4686 h 14920"/>
              <a:gd name="T30" fmla="*/ 10752 w 15291"/>
              <a:gd name="T31" fmla="*/ 7734 h 14920"/>
              <a:gd name="T32" fmla="*/ 10684 w 15291"/>
              <a:gd name="T33" fmla="*/ 8380 h 14920"/>
              <a:gd name="T34" fmla="*/ 10346 w 15291"/>
              <a:gd name="T35" fmla="*/ 9254 h 14920"/>
              <a:gd name="T36" fmla="*/ 10308 w 15291"/>
              <a:gd name="T37" fmla="*/ 9318 h 14920"/>
              <a:gd name="T38" fmla="*/ 9999 w 15291"/>
              <a:gd name="T39" fmla="*/ 9766 h 14920"/>
              <a:gd name="T40" fmla="*/ 9978 w 15291"/>
              <a:gd name="T41" fmla="*/ 9792 h 14920"/>
              <a:gd name="T42" fmla="*/ 9269 w 15291"/>
              <a:gd name="T43" fmla="*/ 11306 h 14920"/>
              <a:gd name="T44" fmla="*/ 9181 w 15291"/>
              <a:gd name="T45" fmla="*/ 12127 h 14920"/>
              <a:gd name="T46" fmla="*/ 5375 w 15291"/>
              <a:gd name="T47" fmla="*/ 12242 h 14920"/>
              <a:gd name="T48" fmla="*/ 10037 w 15291"/>
              <a:gd name="T49" fmla="*/ 13098 h 14920"/>
              <a:gd name="T50" fmla="*/ 10136 w 15291"/>
              <a:gd name="T51" fmla="*/ 11360 h 14920"/>
              <a:gd name="T52" fmla="*/ 10747 w 15291"/>
              <a:gd name="T53" fmla="*/ 10180 h 14920"/>
              <a:gd name="T54" fmla="*/ 11488 w 15291"/>
              <a:gd name="T55" fmla="*/ 8746 h 14920"/>
              <a:gd name="T56" fmla="*/ 7707 w 15291"/>
              <a:gd name="T57" fmla="*/ 3830 h 14920"/>
              <a:gd name="T58" fmla="*/ 9193 w 15291"/>
              <a:gd name="T59" fmla="*/ 13659 h 14920"/>
              <a:gd name="T60" fmla="*/ 6276 w 15291"/>
              <a:gd name="T61" fmla="*/ 14026 h 14920"/>
              <a:gd name="T62" fmla="*/ 5376 w 15291"/>
              <a:gd name="T63" fmla="*/ 14851 h 14920"/>
              <a:gd name="T64" fmla="*/ 7886 w 15291"/>
              <a:gd name="T65" fmla="*/ 14717 h 14920"/>
              <a:gd name="T66" fmla="*/ 10036 w 15291"/>
              <a:gd name="T67" fmla="*/ 14626 h 14920"/>
              <a:gd name="T68" fmla="*/ 7249 w 15291"/>
              <a:gd name="T69" fmla="*/ 2787 h 14920"/>
              <a:gd name="T70" fmla="*/ 8163 w 15291"/>
              <a:gd name="T71" fmla="*/ 0 h 14920"/>
              <a:gd name="T72" fmla="*/ 7249 w 15291"/>
              <a:gd name="T73" fmla="*/ 2787 h 14920"/>
              <a:gd name="T74" fmla="*/ 15291 w 15291"/>
              <a:gd name="T75" fmla="*/ 8464 h 14920"/>
              <a:gd name="T76" fmla="*/ 12504 w 15291"/>
              <a:gd name="T77" fmla="*/ 7550 h 14920"/>
              <a:gd name="T78" fmla="*/ 0 w 15291"/>
              <a:gd name="T79" fmla="*/ 8464 h 14920"/>
              <a:gd name="T80" fmla="*/ 2788 w 15291"/>
              <a:gd name="T81" fmla="*/ 7550 h 14920"/>
              <a:gd name="T82" fmla="*/ 0 w 15291"/>
              <a:gd name="T83" fmla="*/ 8464 h 14920"/>
              <a:gd name="T84" fmla="*/ 1592 w 15291"/>
              <a:gd name="T85" fmla="*/ 2576 h 14920"/>
              <a:gd name="T86" fmla="*/ 4210 w 15291"/>
              <a:gd name="T87" fmla="*/ 3900 h 14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91" h="14920">
                <a:moveTo>
                  <a:pt x="13041" y="2020"/>
                </a:moveTo>
                <a:cubicBezTo>
                  <a:pt x="13687" y="2666"/>
                  <a:pt x="13687" y="2666"/>
                  <a:pt x="13687" y="2666"/>
                </a:cubicBezTo>
                <a:cubicBezTo>
                  <a:pt x="11716" y="4637"/>
                  <a:pt x="11716" y="4637"/>
                  <a:pt x="11716" y="4637"/>
                </a:cubicBezTo>
                <a:cubicBezTo>
                  <a:pt x="11070" y="3991"/>
                  <a:pt x="11070" y="3991"/>
                  <a:pt x="11070" y="3991"/>
                </a:cubicBezTo>
                <a:lnTo>
                  <a:pt x="13041" y="2020"/>
                </a:lnTo>
                <a:close/>
                <a:moveTo>
                  <a:pt x="7707" y="3830"/>
                </a:moveTo>
                <a:cubicBezTo>
                  <a:pt x="7684" y="3830"/>
                  <a:pt x="7684" y="3830"/>
                  <a:pt x="7684" y="3830"/>
                </a:cubicBezTo>
                <a:cubicBezTo>
                  <a:pt x="5542" y="3842"/>
                  <a:pt x="3803" y="5590"/>
                  <a:pt x="3803" y="7734"/>
                </a:cubicBezTo>
                <a:cubicBezTo>
                  <a:pt x="3803" y="8078"/>
                  <a:pt x="3923" y="8746"/>
                  <a:pt x="3923" y="8746"/>
                </a:cubicBezTo>
                <a:cubicBezTo>
                  <a:pt x="4017" y="9015"/>
                  <a:pt x="4017" y="9015"/>
                  <a:pt x="4017" y="9015"/>
                </a:cubicBezTo>
                <a:cubicBezTo>
                  <a:pt x="4164" y="9437"/>
                  <a:pt x="4382" y="9830"/>
                  <a:pt x="4664" y="10180"/>
                </a:cubicBezTo>
                <a:cubicBezTo>
                  <a:pt x="4676" y="10196"/>
                  <a:pt x="4688" y="10210"/>
                  <a:pt x="4700" y="10224"/>
                </a:cubicBezTo>
                <a:cubicBezTo>
                  <a:pt x="4972" y="10562"/>
                  <a:pt x="5165" y="10944"/>
                  <a:pt x="5275" y="11360"/>
                </a:cubicBezTo>
                <a:cubicBezTo>
                  <a:pt x="5276" y="11368"/>
                  <a:pt x="5279" y="11377"/>
                  <a:pt x="5281" y="11385"/>
                </a:cubicBezTo>
                <a:cubicBezTo>
                  <a:pt x="6158" y="11385"/>
                  <a:pt x="6158" y="11385"/>
                  <a:pt x="6158" y="11385"/>
                </a:cubicBezTo>
                <a:cubicBezTo>
                  <a:pt x="6153" y="11355"/>
                  <a:pt x="6147" y="11325"/>
                  <a:pt x="6140" y="11295"/>
                </a:cubicBezTo>
                <a:cubicBezTo>
                  <a:pt x="6020" y="10857"/>
                  <a:pt x="6020" y="10857"/>
                  <a:pt x="6020" y="10857"/>
                </a:cubicBezTo>
                <a:cubicBezTo>
                  <a:pt x="5890" y="10472"/>
                  <a:pt x="5694" y="10114"/>
                  <a:pt x="5434" y="9792"/>
                </a:cubicBezTo>
                <a:cubicBezTo>
                  <a:pt x="5426" y="9783"/>
                  <a:pt x="5426" y="9783"/>
                  <a:pt x="5426" y="9783"/>
                </a:cubicBezTo>
                <a:cubicBezTo>
                  <a:pt x="5422" y="9777"/>
                  <a:pt x="5416" y="9772"/>
                  <a:pt x="5413" y="9767"/>
                </a:cubicBezTo>
                <a:cubicBezTo>
                  <a:pt x="5405" y="9757"/>
                  <a:pt x="5405" y="9757"/>
                  <a:pt x="5405" y="9757"/>
                </a:cubicBezTo>
                <a:cubicBezTo>
                  <a:pt x="5293" y="9618"/>
                  <a:pt x="5192" y="9470"/>
                  <a:pt x="5104" y="9318"/>
                </a:cubicBezTo>
                <a:cubicBezTo>
                  <a:pt x="5099" y="9309"/>
                  <a:pt x="5099" y="9309"/>
                  <a:pt x="5099" y="9309"/>
                </a:cubicBezTo>
                <a:cubicBezTo>
                  <a:pt x="5087" y="9291"/>
                  <a:pt x="5076" y="9273"/>
                  <a:pt x="5064" y="9250"/>
                </a:cubicBezTo>
                <a:cubicBezTo>
                  <a:pt x="4918" y="8996"/>
                  <a:pt x="4809" y="8723"/>
                  <a:pt x="4741" y="8432"/>
                </a:cubicBezTo>
                <a:cubicBezTo>
                  <a:pt x="4736" y="8415"/>
                  <a:pt x="4732" y="8398"/>
                  <a:pt x="4728" y="8381"/>
                </a:cubicBezTo>
                <a:cubicBezTo>
                  <a:pt x="4721" y="8348"/>
                  <a:pt x="4721" y="8348"/>
                  <a:pt x="4721" y="8348"/>
                </a:cubicBezTo>
                <a:cubicBezTo>
                  <a:pt x="4680" y="8147"/>
                  <a:pt x="4660" y="7941"/>
                  <a:pt x="4660" y="7734"/>
                </a:cubicBezTo>
                <a:cubicBezTo>
                  <a:pt x="4660" y="7588"/>
                  <a:pt x="4670" y="7444"/>
                  <a:pt x="4690" y="7304"/>
                </a:cubicBezTo>
                <a:cubicBezTo>
                  <a:pt x="4900" y="5813"/>
                  <a:pt x="6197" y="4687"/>
                  <a:pt x="7706" y="4686"/>
                </a:cubicBezTo>
                <a:cubicBezTo>
                  <a:pt x="9214" y="4687"/>
                  <a:pt x="10511" y="5813"/>
                  <a:pt x="10722" y="7305"/>
                </a:cubicBezTo>
                <a:cubicBezTo>
                  <a:pt x="10741" y="7445"/>
                  <a:pt x="10752" y="7589"/>
                  <a:pt x="10752" y="7734"/>
                </a:cubicBezTo>
                <a:cubicBezTo>
                  <a:pt x="10752" y="7941"/>
                  <a:pt x="10732" y="8147"/>
                  <a:pt x="10690" y="8348"/>
                </a:cubicBezTo>
                <a:cubicBezTo>
                  <a:pt x="10684" y="8380"/>
                  <a:pt x="10684" y="8380"/>
                  <a:pt x="10684" y="8380"/>
                </a:cubicBezTo>
                <a:cubicBezTo>
                  <a:pt x="10679" y="8399"/>
                  <a:pt x="10675" y="8418"/>
                  <a:pt x="10669" y="8440"/>
                </a:cubicBezTo>
                <a:cubicBezTo>
                  <a:pt x="10602" y="8723"/>
                  <a:pt x="10494" y="8996"/>
                  <a:pt x="10346" y="9254"/>
                </a:cubicBezTo>
                <a:cubicBezTo>
                  <a:pt x="10335" y="9273"/>
                  <a:pt x="10324" y="9292"/>
                  <a:pt x="10312" y="9310"/>
                </a:cubicBezTo>
                <a:cubicBezTo>
                  <a:pt x="10308" y="9318"/>
                  <a:pt x="10308" y="9318"/>
                  <a:pt x="10308" y="9318"/>
                </a:cubicBezTo>
                <a:cubicBezTo>
                  <a:pt x="10220" y="9470"/>
                  <a:pt x="10118" y="9618"/>
                  <a:pt x="10007" y="9757"/>
                </a:cubicBezTo>
                <a:cubicBezTo>
                  <a:pt x="9999" y="9766"/>
                  <a:pt x="9999" y="9766"/>
                  <a:pt x="9999" y="9766"/>
                </a:cubicBezTo>
                <a:cubicBezTo>
                  <a:pt x="9995" y="9772"/>
                  <a:pt x="9990" y="9777"/>
                  <a:pt x="9986" y="9783"/>
                </a:cubicBezTo>
                <a:cubicBezTo>
                  <a:pt x="9978" y="9792"/>
                  <a:pt x="9978" y="9792"/>
                  <a:pt x="9978" y="9792"/>
                </a:cubicBezTo>
                <a:cubicBezTo>
                  <a:pt x="9718" y="10113"/>
                  <a:pt x="9521" y="10472"/>
                  <a:pt x="9391" y="10857"/>
                </a:cubicBezTo>
                <a:cubicBezTo>
                  <a:pt x="9269" y="11306"/>
                  <a:pt x="9269" y="11306"/>
                  <a:pt x="9269" y="11306"/>
                </a:cubicBezTo>
                <a:cubicBezTo>
                  <a:pt x="9251" y="11388"/>
                  <a:pt x="9237" y="11470"/>
                  <a:pt x="9224" y="11553"/>
                </a:cubicBezTo>
                <a:cubicBezTo>
                  <a:pt x="9195" y="11737"/>
                  <a:pt x="9181" y="11930"/>
                  <a:pt x="9181" y="12127"/>
                </a:cubicBezTo>
                <a:cubicBezTo>
                  <a:pt x="9181" y="12242"/>
                  <a:pt x="9181" y="12242"/>
                  <a:pt x="9181" y="12242"/>
                </a:cubicBezTo>
                <a:cubicBezTo>
                  <a:pt x="5375" y="12242"/>
                  <a:pt x="5375" y="12242"/>
                  <a:pt x="5375" y="12242"/>
                </a:cubicBezTo>
                <a:cubicBezTo>
                  <a:pt x="5375" y="13098"/>
                  <a:pt x="5375" y="13098"/>
                  <a:pt x="5375" y="13098"/>
                </a:cubicBezTo>
                <a:cubicBezTo>
                  <a:pt x="10037" y="13098"/>
                  <a:pt x="10037" y="13098"/>
                  <a:pt x="10037" y="13098"/>
                </a:cubicBezTo>
                <a:cubicBezTo>
                  <a:pt x="10037" y="12128"/>
                  <a:pt x="10037" y="12128"/>
                  <a:pt x="10037" y="12128"/>
                </a:cubicBezTo>
                <a:cubicBezTo>
                  <a:pt x="10038" y="11868"/>
                  <a:pt x="10072" y="11610"/>
                  <a:pt x="10136" y="11360"/>
                </a:cubicBezTo>
                <a:cubicBezTo>
                  <a:pt x="10246" y="10944"/>
                  <a:pt x="10439" y="10563"/>
                  <a:pt x="10712" y="10224"/>
                </a:cubicBezTo>
                <a:cubicBezTo>
                  <a:pt x="10723" y="10210"/>
                  <a:pt x="10736" y="10196"/>
                  <a:pt x="10747" y="10180"/>
                </a:cubicBezTo>
                <a:cubicBezTo>
                  <a:pt x="11030" y="9830"/>
                  <a:pt x="11247" y="9437"/>
                  <a:pt x="11394" y="9015"/>
                </a:cubicBezTo>
                <a:cubicBezTo>
                  <a:pt x="11488" y="8746"/>
                  <a:pt x="11488" y="8746"/>
                  <a:pt x="11488" y="8746"/>
                </a:cubicBezTo>
                <a:cubicBezTo>
                  <a:pt x="11488" y="8746"/>
                  <a:pt x="11609" y="8078"/>
                  <a:pt x="11609" y="7734"/>
                </a:cubicBezTo>
                <a:cubicBezTo>
                  <a:pt x="11609" y="5583"/>
                  <a:pt x="9859" y="3832"/>
                  <a:pt x="7707" y="3830"/>
                </a:cubicBezTo>
                <a:moveTo>
                  <a:pt x="10036" y="13723"/>
                </a:moveTo>
                <a:cubicBezTo>
                  <a:pt x="9780" y="13688"/>
                  <a:pt x="9484" y="13659"/>
                  <a:pt x="9193" y="13659"/>
                </a:cubicBezTo>
                <a:cubicBezTo>
                  <a:pt x="8442" y="13659"/>
                  <a:pt x="7700" y="13843"/>
                  <a:pt x="7669" y="13850"/>
                </a:cubicBezTo>
                <a:cubicBezTo>
                  <a:pt x="7640" y="13857"/>
                  <a:pt x="6963" y="14026"/>
                  <a:pt x="6276" y="14026"/>
                </a:cubicBezTo>
                <a:cubicBezTo>
                  <a:pt x="5953" y="14026"/>
                  <a:pt x="5629" y="13988"/>
                  <a:pt x="5376" y="13948"/>
                </a:cubicBezTo>
                <a:cubicBezTo>
                  <a:pt x="5376" y="14851"/>
                  <a:pt x="5376" y="14851"/>
                  <a:pt x="5376" y="14851"/>
                </a:cubicBezTo>
                <a:cubicBezTo>
                  <a:pt x="5642" y="14889"/>
                  <a:pt x="5957" y="14920"/>
                  <a:pt x="6276" y="14920"/>
                </a:cubicBezTo>
                <a:cubicBezTo>
                  <a:pt x="7060" y="14920"/>
                  <a:pt x="7804" y="14737"/>
                  <a:pt x="7886" y="14717"/>
                </a:cubicBezTo>
                <a:cubicBezTo>
                  <a:pt x="7893" y="14716"/>
                  <a:pt x="8554" y="14552"/>
                  <a:pt x="9193" y="14552"/>
                </a:cubicBezTo>
                <a:cubicBezTo>
                  <a:pt x="9484" y="14552"/>
                  <a:pt x="9788" y="14587"/>
                  <a:pt x="10036" y="14626"/>
                </a:cubicBezTo>
                <a:cubicBezTo>
                  <a:pt x="10036" y="13723"/>
                  <a:pt x="10036" y="13723"/>
                  <a:pt x="10036" y="13723"/>
                </a:cubicBezTo>
                <a:moveTo>
                  <a:pt x="7249" y="2787"/>
                </a:moveTo>
                <a:cubicBezTo>
                  <a:pt x="8163" y="2787"/>
                  <a:pt x="8163" y="2787"/>
                  <a:pt x="8163" y="2787"/>
                </a:cubicBezTo>
                <a:cubicBezTo>
                  <a:pt x="8163" y="0"/>
                  <a:pt x="8163" y="0"/>
                  <a:pt x="8163" y="0"/>
                </a:cubicBezTo>
                <a:cubicBezTo>
                  <a:pt x="7249" y="0"/>
                  <a:pt x="7249" y="0"/>
                  <a:pt x="7249" y="0"/>
                </a:cubicBezTo>
                <a:lnTo>
                  <a:pt x="7249" y="2787"/>
                </a:lnTo>
                <a:close/>
                <a:moveTo>
                  <a:pt x="12504" y="8464"/>
                </a:moveTo>
                <a:cubicBezTo>
                  <a:pt x="15291" y="8464"/>
                  <a:pt x="15291" y="8464"/>
                  <a:pt x="15291" y="8464"/>
                </a:cubicBezTo>
                <a:cubicBezTo>
                  <a:pt x="15291" y="7550"/>
                  <a:pt x="15291" y="7550"/>
                  <a:pt x="15291" y="7550"/>
                </a:cubicBezTo>
                <a:cubicBezTo>
                  <a:pt x="12504" y="7550"/>
                  <a:pt x="12504" y="7550"/>
                  <a:pt x="12504" y="7550"/>
                </a:cubicBezTo>
                <a:lnTo>
                  <a:pt x="12504" y="8464"/>
                </a:lnTo>
                <a:close/>
                <a:moveTo>
                  <a:pt x="0" y="8464"/>
                </a:moveTo>
                <a:cubicBezTo>
                  <a:pt x="2788" y="8464"/>
                  <a:pt x="2788" y="8464"/>
                  <a:pt x="2788" y="8464"/>
                </a:cubicBezTo>
                <a:cubicBezTo>
                  <a:pt x="2788" y="7550"/>
                  <a:pt x="2788" y="7550"/>
                  <a:pt x="2788" y="7550"/>
                </a:cubicBezTo>
                <a:cubicBezTo>
                  <a:pt x="0" y="7550"/>
                  <a:pt x="0" y="7550"/>
                  <a:pt x="0" y="7550"/>
                </a:cubicBezTo>
                <a:lnTo>
                  <a:pt x="0" y="8464"/>
                </a:lnTo>
                <a:close/>
                <a:moveTo>
                  <a:pt x="2239" y="1929"/>
                </a:moveTo>
                <a:cubicBezTo>
                  <a:pt x="1592" y="2576"/>
                  <a:pt x="1592" y="2576"/>
                  <a:pt x="1592" y="2576"/>
                </a:cubicBezTo>
                <a:cubicBezTo>
                  <a:pt x="3564" y="4547"/>
                  <a:pt x="3564" y="4547"/>
                  <a:pt x="3564" y="4547"/>
                </a:cubicBezTo>
                <a:cubicBezTo>
                  <a:pt x="4210" y="3900"/>
                  <a:pt x="4210" y="3900"/>
                  <a:pt x="4210" y="3900"/>
                </a:cubicBezTo>
                <a:lnTo>
                  <a:pt x="2239" y="19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8" name="Interaktive Schaltfläche: Anfang 17">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570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99379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0" name="think-cell Folie" r:id="rId6" imgW="351" imgH="351" progId="TCLayout.ActiveDocument.1">
                  <p:embed/>
                </p:oleObj>
              </mc:Choice>
              <mc:Fallback>
                <p:oleObj name="think-cell Folie" r:id="rId6" imgW="351" imgH="351" progId="TCLayout.ActiveDocument.1">
                  <p:embed/>
                  <p:pic>
                    <p:nvPicPr>
                      <p:cNvPr id="13" name="Objekt 1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09.03.2022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11</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800" b="1"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87079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78994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2"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Account Setup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12</a:t>
            </a:fld>
            <a:endParaRPr lang="de-DE" dirty="0"/>
          </a:p>
        </p:txBody>
      </p:sp>
      <p:sp>
        <p:nvSpPr>
          <p:cNvPr id="10" name="Datumsplatzhalter 9"/>
          <p:cNvSpPr>
            <a:spLocks noGrp="1"/>
          </p:cNvSpPr>
          <p:nvPr>
            <p:ph type="dt" sz="half" idx="10"/>
          </p:nvPr>
        </p:nvSpPr>
        <p:spPr/>
        <p:txBody>
          <a:bodyPr/>
          <a:lstStyle/>
          <a:p>
            <a:fld id="{C24776B2-6916-4667-915C-D243D8F305CE}" type="datetime1">
              <a:rPr lang="de-DE" smtClean="0"/>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227324127"/>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247071826"/>
              </p:ext>
            </p:extLst>
          </p:nvPr>
        </p:nvGraphicFramePr>
        <p:xfrm>
          <a:off x="1620199" y="3604447"/>
          <a:ext cx="2376330" cy="148336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hlinkClick r:id="rId12" action="ppaction://hlinksldjump"/>
                        </a:rPr>
                        <a:t>Configuration</a:t>
                      </a:r>
                      <a:r>
                        <a:rPr lang="de-DE" sz="1200" b="0" dirty="0" smtClean="0">
                          <a:solidFill>
                            <a:schemeClr val="tx1"/>
                          </a:solidFill>
                          <a:hlinkClick r:id="rId12" action="ppaction://hlinksldjump"/>
                        </a:rPr>
                        <a:t> </a:t>
                      </a:r>
                      <a:r>
                        <a:rPr lang="de-DE" sz="1200" b="0" dirty="0" err="1" smtClean="0">
                          <a:solidFill>
                            <a:schemeClr val="tx1"/>
                          </a:solidFill>
                          <a:hlinkClick r:id="rId12" action="ppaction://hlinksldjump"/>
                        </a:rPr>
                        <a:t>Requirements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Accept </a:t>
                      </a:r>
                      <a:r>
                        <a:rPr lang="de-DE" sz="1200" b="0" i="0" u="none" strike="noStrike" kern="1200" baseline="0" dirty="0" err="1" smtClean="0">
                          <a:solidFill>
                            <a:schemeClr val="dk1"/>
                          </a:solidFill>
                          <a:latin typeface="+mn-lt"/>
                          <a:ea typeface="+mn-ea"/>
                          <a:cs typeface="+mn-cs"/>
                          <a:hlinkClick r:id="rId13" action="ppaction://hlinksldjump"/>
                        </a:rPr>
                        <a:t>the</a:t>
                      </a:r>
                      <a:r>
                        <a:rPr lang="de-DE" sz="1200" b="0" i="0" u="none" strike="noStrike" kern="1200" baseline="0" dirty="0" smtClean="0">
                          <a:solidFill>
                            <a:schemeClr val="dk1"/>
                          </a:solidFill>
                          <a:latin typeface="+mn-lt"/>
                          <a:ea typeface="+mn-ea"/>
                          <a:cs typeface="+mn-cs"/>
                          <a:hlinkClick r:id="rId13" action="ppaction://hlinksldjump"/>
                        </a:rPr>
                        <a:t> </a:t>
                      </a:r>
                      <a:r>
                        <a:rPr lang="de-DE" sz="1200" b="0" i="0" u="none" strike="noStrike" kern="1200" baseline="0" dirty="0" err="1" smtClean="0">
                          <a:solidFill>
                            <a:schemeClr val="dk1"/>
                          </a:solidFill>
                          <a:latin typeface="+mn-lt"/>
                          <a:ea typeface="+mn-ea"/>
                          <a:cs typeface="+mn-cs"/>
                          <a:hlinkClick r:id="rId13" action="ppaction://hlinksldjump"/>
                        </a:rPr>
                        <a:t>invitation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Profile </a:t>
                      </a:r>
                      <a:r>
                        <a:rPr lang="de-DE" sz="1200" b="0" i="0" u="none" strike="noStrike" kern="1200" baseline="0" dirty="0" err="1" smtClean="0">
                          <a:solidFill>
                            <a:schemeClr val="dk1"/>
                          </a:solidFill>
                          <a:latin typeface="+mn-lt"/>
                          <a:ea typeface="+mn-ea"/>
                          <a:cs typeface="+mn-cs"/>
                          <a:hlinkClick r:id="rId14" action="ppaction://hlinksldjump"/>
                        </a:rPr>
                        <a:t>Completeness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5" action="ppaction://hlinksldjump"/>
                        </a:rPr>
                        <a:t>Notifications </a:t>
                      </a:r>
                      <a:r>
                        <a:rPr lang="de-DE" sz="1200" b="0" dirty="0" err="1" smtClean="0">
                          <a:solidFill>
                            <a:schemeClr val="tx1"/>
                          </a:solidFill>
                          <a:hlinkClick r:id="rId15" action="ppaction://hlinksldjump"/>
                        </a:rPr>
                        <a:t>by</a:t>
                      </a:r>
                      <a:r>
                        <a:rPr lang="de-DE" sz="1200" b="0" dirty="0" smtClean="0">
                          <a:solidFill>
                            <a:schemeClr val="tx1"/>
                          </a:solidFill>
                          <a:hlinkClick r:id="rId15" action="ppaction://hlinksldjump"/>
                        </a:rPr>
                        <a:t> </a:t>
                      </a:r>
                      <a:r>
                        <a:rPr lang="de-DE" sz="1200" b="0" dirty="0" err="1" smtClean="0">
                          <a:solidFill>
                            <a:schemeClr val="tx1"/>
                          </a:solidFill>
                          <a:hlinkClick r:id="rId15" action="ppaction://hlinksldjump"/>
                        </a:rPr>
                        <a:t>e-mail</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238570195"/>
              </p:ext>
            </p:extLst>
          </p:nvPr>
        </p:nvGraphicFramePr>
        <p:xfrm>
          <a:off x="4655006" y="3604447"/>
          <a:ext cx="2376330" cy="185420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hlinkClick r:id="rId16" action="ppaction://hlinksldjump"/>
                        </a:rPr>
                        <a:t>Activation</a:t>
                      </a:r>
                      <a:r>
                        <a:rPr lang="de-DE" sz="1200" b="0" dirty="0" smtClean="0">
                          <a:solidFill>
                            <a:schemeClr val="tx1"/>
                          </a:solidFill>
                          <a:hlinkClick r:id="rId16" action="ppaction://hlinksldjump"/>
                        </a:rPr>
                        <a:t> Tasks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7" action="ppaction://hlinksldjump"/>
                        </a:rPr>
                        <a:t>Purchase </a:t>
                      </a:r>
                      <a:r>
                        <a:rPr lang="de-DE" sz="1200" b="0" i="0" u="none" strike="noStrike" kern="1200" baseline="0" dirty="0" err="1" smtClean="0">
                          <a:solidFill>
                            <a:schemeClr val="dk1"/>
                          </a:solidFill>
                          <a:latin typeface="+mn-lt"/>
                          <a:ea typeface="+mn-ea"/>
                          <a:cs typeface="+mn-cs"/>
                          <a:hlinkClick r:id="rId17" action="ppaction://hlinksldjump"/>
                        </a:rPr>
                        <a:t>order</a:t>
                      </a:r>
                      <a:r>
                        <a:rPr lang="de-DE" sz="1200" b="0" i="0" u="none" strike="noStrike" kern="1200" baseline="0" dirty="0" smtClean="0">
                          <a:solidFill>
                            <a:schemeClr val="dk1"/>
                          </a:solidFill>
                          <a:latin typeface="+mn-lt"/>
                          <a:ea typeface="+mn-ea"/>
                          <a:cs typeface="+mn-cs"/>
                          <a:hlinkClick r:id="rId17" action="ppaction://hlinksldjump"/>
                        </a:rPr>
                        <a:t> </a:t>
                      </a:r>
                      <a:r>
                        <a:rPr lang="de-DE" sz="1200" b="0" i="0" u="none" strike="noStrike" kern="1200" baseline="0" dirty="0" err="1" smtClean="0">
                          <a:solidFill>
                            <a:schemeClr val="dk1"/>
                          </a:solidFill>
                          <a:latin typeface="+mn-lt"/>
                          <a:ea typeface="+mn-ea"/>
                          <a:cs typeface="+mn-cs"/>
                          <a:hlinkClick r:id="rId17" action="ppaction://hlinksldjump"/>
                        </a:rPr>
                        <a:t>forwarding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err="1" smtClean="0">
                          <a:solidFill>
                            <a:schemeClr val="dk1"/>
                          </a:solidFill>
                          <a:latin typeface="+mn-lt"/>
                          <a:ea typeface="+mn-ea"/>
                          <a:cs typeface="+mn-cs"/>
                          <a:hlinkClick r:id="rId18" action="ppaction://hlinksldjump"/>
                        </a:rPr>
                        <a:t>Invoice</a:t>
                      </a:r>
                      <a:r>
                        <a:rPr lang="de-DE" sz="1200" b="0" i="0" u="none" strike="noStrike" kern="1200" baseline="0" dirty="0" smtClean="0">
                          <a:solidFill>
                            <a:schemeClr val="dk1"/>
                          </a:solidFill>
                          <a:latin typeface="+mn-lt"/>
                          <a:ea typeface="+mn-ea"/>
                          <a:cs typeface="+mn-cs"/>
                          <a:hlinkClick r:id="rId18" action="ppaction://hlinksldjump"/>
                        </a:rPr>
                        <a:t> </a:t>
                      </a:r>
                      <a:r>
                        <a:rPr lang="de-DE" sz="1200" b="0" i="0" u="none" strike="noStrike" kern="1200" baseline="0" dirty="0" err="1" smtClean="0">
                          <a:solidFill>
                            <a:schemeClr val="dk1"/>
                          </a:solidFill>
                          <a:latin typeface="+mn-lt"/>
                          <a:ea typeface="+mn-ea"/>
                          <a:cs typeface="+mn-cs"/>
                          <a:hlinkClick r:id="rId18" action="ppaction://hlinksldjump"/>
                        </a:rPr>
                        <a:t>Notifications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err="1" smtClean="0">
                          <a:solidFill>
                            <a:schemeClr val="tx1"/>
                          </a:solidFill>
                          <a:hlinkClick r:id="rId18" action="ppaction://hlinksldjump"/>
                        </a:rPr>
                        <a:t>Tax</a:t>
                      </a:r>
                      <a:r>
                        <a:rPr lang="de-DE" sz="1200" b="0" dirty="0" smtClean="0">
                          <a:solidFill>
                            <a:schemeClr val="tx1"/>
                          </a:solidFill>
                          <a:hlinkClick r:id="rId18" action="ppaction://hlinksldjump"/>
                        </a:rPr>
                        <a:t> 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err="1" smtClean="0">
                          <a:solidFill>
                            <a:schemeClr val="tx1"/>
                          </a:solidFill>
                          <a:hlinkClick r:id="rId19" action="ppaction://hlinksldjump"/>
                        </a:rPr>
                        <a:t>Referrals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3863784675"/>
              </p:ext>
            </p:extLst>
          </p:nvPr>
        </p:nvGraphicFramePr>
        <p:xfrm>
          <a:off x="7823446" y="3604447"/>
          <a:ext cx="2376330" cy="15697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20" action="ppaction://hlinksldjump"/>
                        </a:rPr>
                        <a:t>Customer Relations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21" action="ppaction://hlinksldjump"/>
                        </a:rPr>
                        <a:t>Roles </a:t>
                      </a:r>
                      <a:r>
                        <a:rPr lang="de-DE" sz="1200" b="0" i="0" u="none" strike="noStrike" kern="1200" baseline="0" dirty="0" err="1" smtClean="0">
                          <a:solidFill>
                            <a:schemeClr val="dk1"/>
                          </a:solidFill>
                          <a:latin typeface="+mn-lt"/>
                          <a:ea typeface="+mn-ea"/>
                          <a:cs typeface="+mn-cs"/>
                          <a:hlinkClick r:id="rId21" action="ppaction://hlinksldjump"/>
                        </a:rPr>
                        <a:t>and</a:t>
                      </a:r>
                      <a:r>
                        <a:rPr lang="de-DE" sz="1200" b="0" i="0" u="none" strike="noStrike" kern="1200" baseline="0" dirty="0" smtClean="0">
                          <a:solidFill>
                            <a:schemeClr val="dk1"/>
                          </a:solidFill>
                          <a:latin typeface="+mn-lt"/>
                          <a:ea typeface="+mn-ea"/>
                          <a:cs typeface="+mn-cs"/>
                          <a:hlinkClick r:id="rId21" action="ppaction://hlinksldjump"/>
                        </a:rPr>
                        <a:t> Users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2" action="ppaction://hlinksldjump"/>
                        </a:rPr>
                        <a:t>Advanced</a:t>
                      </a:r>
                    </a:p>
                    <a:p>
                      <a:pPr rtl="0"/>
                      <a:r>
                        <a:rPr lang="de-DE" sz="1200" b="0" i="0" u="none" strike="noStrike" kern="1200" baseline="0" dirty="0" smtClean="0">
                          <a:solidFill>
                            <a:schemeClr val="dk1"/>
                          </a:solidFill>
                          <a:latin typeface="+mn-lt"/>
                          <a:ea typeface="+mn-ea"/>
                          <a:cs typeface="+mn-cs"/>
                          <a:hlinkClick r:id="rId22" action="ppaction://hlinksldjump"/>
                        </a:rPr>
                        <a:t>User </a:t>
                      </a:r>
                      <a:r>
                        <a:rPr lang="de-DE" sz="1200" b="0" i="0" u="none" strike="noStrike" kern="1200" baseline="0" dirty="0" err="1" smtClean="0">
                          <a:solidFill>
                            <a:schemeClr val="dk1"/>
                          </a:solidFill>
                          <a:latin typeface="+mn-lt"/>
                          <a:ea typeface="+mn-ea"/>
                          <a:cs typeface="+mn-cs"/>
                          <a:hlinkClick r:id="rId22" action="ppaction://hlinksldjump"/>
                        </a:rPr>
                        <a:t>account</a:t>
                      </a:r>
                      <a:r>
                        <a:rPr lang="de-DE" sz="1200" b="0" i="0" u="none" strike="noStrike" kern="1200" baseline="0" dirty="0" smtClean="0">
                          <a:solidFill>
                            <a:schemeClr val="dk1"/>
                          </a:solidFill>
                          <a:latin typeface="+mn-lt"/>
                          <a:ea typeface="+mn-ea"/>
                          <a:cs typeface="+mn-cs"/>
                          <a:hlinkClick r:id="rId22" action="ppaction://hlinksldjump"/>
                        </a:rPr>
                        <a:t> </a:t>
                      </a:r>
                      <a:r>
                        <a:rPr lang="de-DE" sz="1200" b="0" i="0" u="none" strike="noStrike" kern="1200" baseline="0" dirty="0" err="1" smtClean="0">
                          <a:solidFill>
                            <a:schemeClr val="dk1"/>
                          </a:solidFill>
                          <a:latin typeface="+mn-lt"/>
                          <a:ea typeface="+mn-ea"/>
                          <a:cs typeface="+mn-cs"/>
                          <a:hlinkClick r:id="rId22" action="ppaction://hlinksldjump"/>
                        </a:rPr>
                        <a:t>functions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23" action="ppaction://hlinksldjump"/>
                        </a:rPr>
                        <a:t>Test </a:t>
                      </a:r>
                      <a:r>
                        <a:rPr lang="de-DE" sz="1200" b="0" dirty="0" err="1" smtClean="0">
                          <a:solidFill>
                            <a:schemeClr val="tx1"/>
                          </a:solidFill>
                          <a:hlinkClick r:id="rId23" action="ppaction://hlinksldjump"/>
                        </a:rPr>
                        <a:t>accounts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478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86857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4"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Account </a:t>
            </a:r>
            <a:r>
              <a:rPr lang="de-DE" dirty="0" err="1" smtClean="0"/>
              <a:t>Configuration</a:t>
            </a:r>
            <a:r>
              <a:rPr lang="de-DE" dirty="0"/>
              <a:t> </a:t>
            </a:r>
            <a:r>
              <a:rPr lang="de-DE" dirty="0" err="1" smtClean="0"/>
              <a:t>specific</a:t>
            </a:r>
            <a:r>
              <a:rPr lang="de-DE" dirty="0" smtClean="0"/>
              <a:t> </a:t>
            </a:r>
            <a:r>
              <a:rPr lang="de-DE" dirty="0" err="1" smtClean="0"/>
              <a:t>to</a:t>
            </a:r>
            <a:r>
              <a:rPr lang="de-DE" dirty="0" smtClean="0"/>
              <a:t> </a:t>
            </a:r>
            <a:r>
              <a:rPr lang="de-DE" dirty="0"/>
              <a:t>TÜV </a:t>
            </a:r>
            <a:r>
              <a:rPr lang="de-DE" dirty="0" smtClean="0"/>
              <a:t>Rheinland</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Remittance address</a:t>
            </a:r>
            <a:r>
              <a:rPr lang="de-DE" b="1" dirty="0"/>
              <a:t>: </a:t>
            </a:r>
            <a:r>
              <a:rPr lang="de-DE" dirty="0"/>
              <a:t>Select "Company Settings" in the upper right corner and click on "Remittances". In the section "Remittances by ELV/Cheque" click on the option "Create" and fill in all mandatory fields marked with an asterisk (*)</a:t>
            </a:r>
            <a:r>
              <a:rPr lang="de-DE" dirty="0" smtClean="0"/>
              <a:t>.</a:t>
            </a:r>
          </a:p>
          <a:p>
            <a:endParaRPr lang="de-DE" dirty="0"/>
          </a:p>
          <a:p>
            <a:r>
              <a:rPr lang="de-DE" b="1" dirty="0" smtClean="0"/>
              <a:t>Payment methods</a:t>
            </a:r>
            <a:r>
              <a:rPr lang="de-DE" b="1" dirty="0"/>
              <a:t>: </a:t>
            </a:r>
            <a:r>
              <a:rPr lang="de-DE" dirty="0"/>
              <a:t>In the upper right-hand corner, select "Corporate Disbursements" and click on "Remittances". In the "ELV/Check Transfers" section, click on "Create/Edit". In the "Payment Methods" section, select from "</a:t>
            </a:r>
            <a:r>
              <a:rPr lang="de-DE" dirty="0" err="1"/>
              <a:t>Automated </a:t>
            </a:r>
            <a:r>
              <a:rPr lang="de-DE" dirty="0"/>
              <a:t>Clearing House", "Check", "Credit Card", or "Electronic Funds Transfer". Enter the details. You will receive the wire transfer ID from your buyer. </a:t>
            </a:r>
            <a:endParaRPr lang="de-DE" dirty="0" smtClean="0"/>
          </a:p>
          <a:p>
            <a:endParaRPr lang="de-DE" dirty="0"/>
          </a:p>
          <a:p>
            <a:r>
              <a:rPr lang="de-DE" b="1" dirty="0"/>
              <a:t>Create a </a:t>
            </a:r>
            <a:r>
              <a:rPr lang="de-DE" b="1" dirty="0" smtClean="0"/>
              <a:t>test account </a:t>
            </a:r>
            <a:r>
              <a:rPr lang="de-DE" b="1" dirty="0"/>
              <a:t>(testing is required for integrated suppliers and catalog suppliers):</a:t>
            </a:r>
            <a:r>
              <a:rPr lang="de-DE" dirty="0"/>
              <a:t>To create a test account, select your name in the upper right corner and select "Switch to Test ID</a:t>
            </a:r>
            <a:r>
              <a:rPr lang="de-DE" dirty="0" smtClean="0"/>
              <a:t>".</a:t>
            </a:r>
          </a:p>
          <a:p>
            <a:endParaRPr lang="de-DE" dirty="0"/>
          </a:p>
          <a:p>
            <a:r>
              <a:rPr lang="de-DE" b="1" dirty="0" smtClean="0"/>
              <a:t>Currency</a:t>
            </a:r>
            <a:r>
              <a:rPr lang="de-DE" b="1" dirty="0"/>
              <a:t>: </a:t>
            </a:r>
            <a:r>
              <a:rPr lang="de-DE" dirty="0"/>
              <a:t>The currency Ariba Network uses in the service subscription area of your account depends on your company's location, which you specify in User Account Navigator &gt; My Account &gt; Preferences.</a:t>
            </a:r>
          </a:p>
          <a:p>
            <a:pPr marL="0" indent="0">
              <a:buNone/>
            </a:pPr>
            <a:endParaRPr lang="de-DE" sz="1200"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13</a:t>
            </a:fld>
            <a:endParaRPr lang="de-DE" dirty="0"/>
          </a:p>
        </p:txBody>
      </p:sp>
      <p:sp>
        <p:nvSpPr>
          <p:cNvPr id="10" name="Datumsplatzhalter 9"/>
          <p:cNvSpPr>
            <a:spLocks noGrp="1"/>
          </p:cNvSpPr>
          <p:nvPr>
            <p:ph type="dt" sz="half" idx="10"/>
          </p:nvPr>
        </p:nvSpPr>
        <p:spPr/>
        <p:txBody>
          <a:bodyPr/>
          <a:lstStyle/>
          <a:p>
            <a:fld id="{44A1E0C6-FC16-4C51-A6C1-F673B668F84D}" type="datetime1">
              <a:rPr lang="de-DE" smtClean="0"/>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822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85024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2"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Inhaltsplatzhalter 5"/>
          <p:cNvSpPr>
            <a:spLocks noGrp="1"/>
          </p:cNvSpPr>
          <p:nvPr>
            <p:ph sz="quarter" idx="13"/>
            <p:custDataLst>
              <p:tags r:id="rId3"/>
            </p:custDataLst>
          </p:nvPr>
        </p:nvSpPr>
        <p:spPr>
          <a:xfrm>
            <a:off x="550436" y="1701554"/>
            <a:ext cx="11088750" cy="17279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 invitation is also referred to as a </a:t>
            </a:r>
            <a:r>
              <a:rPr lang="de-DE" b="1" dirty="0" smtClean="0"/>
              <a:t>request to establish a business relationship (TRR).</a:t>
            </a:r>
            <a:r>
              <a:rPr lang="de-DE" dirty="0" smtClean="0"/>
              <a:t> This email contains information on how to conduct transactions with your customer electronically.</a:t>
            </a:r>
          </a:p>
          <a:p>
            <a:pPr marL="0" indent="0">
              <a:buNone/>
            </a:pPr>
            <a:r>
              <a:rPr lang="de-DE" dirty="0" smtClean="0"/>
              <a:t>The message generated from the system </a:t>
            </a:r>
            <a:r>
              <a:rPr lang="de-DE" dirty="0" err="1" smtClean="0"/>
              <a:t>has</a:t>
            </a:r>
            <a:r>
              <a:rPr lang="de-DE" dirty="0" smtClean="0"/>
              <a:t> </a:t>
            </a:r>
            <a:r>
              <a:rPr lang="de-DE" i="1" dirty="0" err="1" smtClean="0">
                <a:hlinkClick r:id="rId8"/>
              </a:rPr>
              <a:t>sender</a:t>
            </a:r>
            <a:r>
              <a:rPr lang="de-DE" i="1" dirty="0" smtClean="0"/>
              <a:t>:</a:t>
            </a:r>
            <a:r>
              <a:rPr lang="de-DE" i="1" dirty="0" smtClean="0">
                <a:hlinkClick r:id="rId8"/>
              </a:rPr>
              <a:t> ordersender-prodansmtp.ariba.com </a:t>
            </a:r>
            <a:r>
              <a:rPr lang="de-DE" i="1" dirty="0" smtClean="0"/>
              <a:t> </a:t>
            </a:r>
            <a:r>
              <a:rPr lang="de-DE" dirty="0" smtClean="0"/>
              <a:t> </a:t>
            </a:r>
            <a:r>
              <a:rPr lang="de-DE" dirty="0" err="1" smtClean="0"/>
              <a:t>as</a:t>
            </a:r>
            <a:r>
              <a:rPr lang="de-DE" dirty="0" smtClean="0"/>
              <a:t> </a:t>
            </a:r>
            <a:r>
              <a:rPr lang="de-DE" dirty="0" err="1" smtClean="0"/>
              <a:t>sender</a:t>
            </a:r>
            <a:r>
              <a:rPr lang="de-DE" dirty="0" smtClean="0"/>
              <a:t>.</a:t>
            </a:r>
            <a:endParaRPr lang="de-DE" dirty="0"/>
          </a:p>
          <a:p>
            <a:pPr marL="0" indent="0">
              <a:buNone/>
            </a:pPr>
            <a:endParaRPr lang="de-DE" dirty="0" smtClean="0"/>
          </a:p>
          <a:p>
            <a:r>
              <a:rPr lang="de-DE" b="1" dirty="0" smtClean="0"/>
              <a:t>Click </a:t>
            </a:r>
            <a:r>
              <a:rPr lang="de-DE" dirty="0" smtClean="0"/>
              <a:t>on the link or button in the email to go to the </a:t>
            </a:r>
            <a:r>
              <a:rPr lang="de-DE" dirty="0" err="1" smtClean="0"/>
              <a:t>landing page </a:t>
            </a:r>
            <a:r>
              <a:rPr lang="de-DE" dirty="0" smtClean="0"/>
              <a:t>and create the business relationship with TÜV Rheinland via your Ariba Network account:</a:t>
            </a:r>
          </a:p>
          <a:p>
            <a:pPr marL="0" indent="0">
              <a:buNone/>
            </a:pPr>
            <a:endParaRPr lang="de-DE" b="1" u="sng" dirty="0" smtClean="0">
              <a:solidFill>
                <a:srgbClr val="FF073A"/>
              </a:solidFill>
            </a:endParaRPr>
          </a:p>
          <a:p>
            <a:pPr marL="0" indent="0">
              <a:buNone/>
            </a:pPr>
            <a:endParaRPr lang="de-DE" i="1" u="sng" dirty="0" smtClean="0">
              <a:solidFill>
                <a:srgbClr val="FF073A"/>
              </a:solidFill>
            </a:endParaRPr>
          </a:p>
          <a:p>
            <a:pPr marL="0" indent="0">
              <a:buNone/>
            </a:pPr>
            <a:endParaRPr lang="de-DE" sz="1200" dirty="0"/>
          </a:p>
        </p:txBody>
      </p:sp>
      <p:sp>
        <p:nvSpPr>
          <p:cNvPr id="7" name="Textplatzhalter 6"/>
          <p:cNvSpPr>
            <a:spLocks noGrp="1"/>
          </p:cNvSpPr>
          <p:nvPr>
            <p:ph type="body" sz="quarter" idx="14"/>
          </p:nvPr>
        </p:nvSpPr>
        <p:spPr/>
        <p:txBody>
          <a:bodyPr/>
          <a:lstStyle/>
          <a:p>
            <a:r>
              <a:rPr lang="de-DE" u="sng" dirty="0" err="1"/>
              <a:t>Step</a:t>
            </a:r>
            <a:r>
              <a:rPr lang="de-DE" u="sng" dirty="0"/>
              <a:t> </a:t>
            </a:r>
            <a:r>
              <a:rPr lang="de-DE" u="sng" dirty="0" smtClean="0"/>
              <a:t>1 </a:t>
            </a:r>
            <a:endParaRPr lang="de-DE" u="sng" dirty="0"/>
          </a:p>
        </p:txBody>
      </p:sp>
      <p:sp>
        <p:nvSpPr>
          <p:cNvPr id="9" name="Foliennummernplatzhalter 8"/>
          <p:cNvSpPr>
            <a:spLocks noGrp="1"/>
          </p:cNvSpPr>
          <p:nvPr>
            <p:ph type="sldNum" sz="quarter" idx="12"/>
          </p:nvPr>
        </p:nvSpPr>
        <p:spPr/>
        <p:txBody>
          <a:bodyPr/>
          <a:lstStyle/>
          <a:p>
            <a:fld id="{4915BD61-E5D5-4E4F-ADA0-6F3448AB9FA6}" type="slidenum">
              <a:rPr lang="de-DE" smtClean="0"/>
              <a:t>14</a:t>
            </a:fld>
            <a:endParaRPr lang="de-DE" dirty="0"/>
          </a:p>
        </p:txBody>
      </p:sp>
      <p:sp>
        <p:nvSpPr>
          <p:cNvPr id="10" name="Datumsplatzhalter 9"/>
          <p:cNvSpPr>
            <a:spLocks noGrp="1"/>
          </p:cNvSpPr>
          <p:nvPr>
            <p:ph type="dt" sz="half" idx="10"/>
          </p:nvPr>
        </p:nvSpPr>
        <p:spPr/>
        <p:txBody>
          <a:bodyPr/>
          <a:lstStyle/>
          <a:p>
            <a:fld id="{1714002A-37E4-45CF-8A72-92391D6C3AC0}" type="datetime1">
              <a:rPr lang="de-DE" smtClean="0"/>
              <a:t>09.03.2022</a:t>
            </a:fld>
            <a:endParaRPr lang="de-DE" dirty="0"/>
          </a:p>
        </p:txBody>
      </p:sp>
      <p:sp>
        <p:nvSpPr>
          <p:cNvPr id="14" name="Textfeld 13"/>
          <p:cNvSpPr txBox="1"/>
          <p:nvPr/>
        </p:nvSpPr>
        <p:spPr>
          <a:xfrm>
            <a:off x="733574" y="3573814"/>
            <a:ext cx="1761131" cy="344774"/>
          </a:xfrm>
          <a:prstGeom prst="rect">
            <a:avLst/>
          </a:prstGeom>
          <a:noFill/>
        </p:spPr>
        <p:txBody>
          <a:bodyPr wrap="square" lIns="0" rtlCol="0">
            <a:spAutoFit/>
          </a:bodyPr>
          <a:lstStyle/>
          <a:p>
            <a:pPr>
              <a:lnSpc>
                <a:spcPts val="2200"/>
              </a:lnSpc>
              <a:buClr>
                <a:schemeClr val="tx2"/>
              </a:buClr>
            </a:pPr>
            <a:r>
              <a:rPr lang="de-DE" sz="1400" dirty="0" smtClean="0"/>
              <a:t>Invitation via e-mail.</a:t>
            </a:r>
          </a:p>
        </p:txBody>
      </p:sp>
      <p:sp>
        <p:nvSpPr>
          <p:cNvPr id="16" name="Textfeld 15"/>
          <p:cNvSpPr txBox="1"/>
          <p:nvPr/>
        </p:nvSpPr>
        <p:spPr>
          <a:xfrm>
            <a:off x="5142750" y="3579675"/>
            <a:ext cx="3672510" cy="344774"/>
          </a:xfrm>
          <a:prstGeom prst="rect">
            <a:avLst/>
          </a:prstGeom>
          <a:noFill/>
        </p:spPr>
        <p:txBody>
          <a:bodyPr wrap="square" lIns="0" rtlCol="0">
            <a:spAutoFit/>
          </a:bodyPr>
          <a:lstStyle/>
          <a:p>
            <a:pPr>
              <a:lnSpc>
                <a:spcPts val="2200"/>
              </a:lnSpc>
              <a:buClr>
                <a:schemeClr val="tx2"/>
              </a:buClr>
            </a:pPr>
            <a:r>
              <a:rPr lang="de-DE" sz="1400" dirty="0" smtClean="0"/>
              <a:t>Invitation via interactive order email.</a:t>
            </a:r>
          </a:p>
        </p:txBody>
      </p:sp>
      <p:sp>
        <p:nvSpPr>
          <p:cNvPr id="20" name="Title 1"/>
          <p:cNvSpPr>
            <a:spLocks noGrp="1"/>
          </p:cNvSpPr>
          <p:nvPr>
            <p:ph type="title"/>
          </p:nvPr>
        </p:nvSpPr>
        <p:spPr bwMode="gray">
          <a:xfrm>
            <a:off x="550436" y="405374"/>
            <a:ext cx="11088688" cy="432000"/>
          </a:xfrm>
        </p:spPr>
        <p:txBody>
          <a:bodyPr vert="horz"/>
          <a:lstStyle/>
          <a:p>
            <a:r>
              <a:rPr lang="de-DE" dirty="0"/>
              <a:t>TRR - </a:t>
            </a:r>
            <a:r>
              <a:rPr lang="de-DE" dirty="0" err="1"/>
              <a:t>Accepting</a:t>
            </a:r>
            <a:r>
              <a:rPr lang="de-DE" dirty="0"/>
              <a:t> an Invitation </a:t>
            </a:r>
            <a:r>
              <a:rPr lang="de-DE" dirty="0" err="1"/>
              <a:t>to</a:t>
            </a:r>
            <a:r>
              <a:rPr lang="de-DE" dirty="0"/>
              <a:t> Do Business </a:t>
            </a:r>
            <a:r>
              <a:rPr lang="de-DE" dirty="0" err="1"/>
              <a:t>with</a:t>
            </a:r>
            <a:r>
              <a:rPr lang="de-DE" dirty="0"/>
              <a:t> TÜV Rheinland </a:t>
            </a:r>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pic>
        <p:nvPicPr>
          <p:cNvPr id="3" name="Grafik 2"/>
          <p:cNvPicPr>
            <a:picLocks noChangeAspect="1"/>
          </p:cNvPicPr>
          <p:nvPr/>
        </p:nvPicPr>
        <p:blipFill>
          <a:blip r:embed="rId9"/>
          <a:stretch>
            <a:fillRect/>
          </a:stretch>
        </p:blipFill>
        <p:spPr>
          <a:xfrm>
            <a:off x="733574" y="3948275"/>
            <a:ext cx="3664460" cy="2365390"/>
          </a:xfrm>
          <a:prstGeom prst="rect">
            <a:avLst/>
          </a:prstGeom>
        </p:spPr>
      </p:pic>
      <p:sp>
        <p:nvSpPr>
          <p:cNvPr id="18" name="Interaktive Schaltfläche: Anfang 17">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2750" y="3943667"/>
            <a:ext cx="6508572" cy="2078487"/>
          </a:xfrm>
          <a:prstGeom prst="rect">
            <a:avLst/>
          </a:prstGeom>
        </p:spPr>
      </p:pic>
      <p:sp>
        <p:nvSpPr>
          <p:cNvPr id="8" name="Textfeld 7"/>
          <p:cNvSpPr txBox="1"/>
          <p:nvPr/>
        </p:nvSpPr>
        <p:spPr>
          <a:xfrm>
            <a:off x="5303096" y="3914050"/>
            <a:ext cx="360050" cy="315664"/>
          </a:xfrm>
          <a:prstGeom prst="rect">
            <a:avLst/>
          </a:prstGeom>
          <a:noFill/>
        </p:spPr>
        <p:txBody>
          <a:bodyPr wrap="square" lIns="0" rtlCol="0">
            <a:spAutoFit/>
          </a:bodyPr>
          <a:lstStyle/>
          <a:p>
            <a:pPr>
              <a:lnSpc>
                <a:spcPts val="2200"/>
              </a:lnSpc>
              <a:buClr>
                <a:schemeClr val="tx2"/>
              </a:buClr>
            </a:pPr>
            <a:r>
              <a:rPr lang="de-DE" sz="400" dirty="0" smtClean="0"/>
              <a:t>Supplier </a:t>
            </a:r>
          </a:p>
        </p:txBody>
      </p:sp>
      <p:sp>
        <p:nvSpPr>
          <p:cNvPr id="33" name="Interaktive Schaltfläche: Hilfe 32">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259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3"/>
            </p:custDataLst>
            <p:extLst>
              <p:ext uri="{D42A27DB-BD31-4B8C-83A1-F6EECF244321}">
                <p14:modId xmlns:p14="http://schemas.microsoft.com/office/powerpoint/2010/main" val="3811058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6"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p:txBody>
          <a:bodyPr vert="horz"/>
          <a:lstStyle/>
          <a:p>
            <a:r>
              <a:rPr lang="de-DE" dirty="0" smtClean="0"/>
              <a:t>TRR - </a:t>
            </a:r>
            <a:r>
              <a:rPr lang="de-DE" dirty="0" err="1" smtClean="0"/>
              <a:t>Accepting</a:t>
            </a:r>
            <a:r>
              <a:rPr lang="de-DE" dirty="0" smtClean="0"/>
              <a:t> an Invitation to Do Business </a:t>
            </a:r>
            <a:r>
              <a:rPr lang="de-DE" dirty="0" err="1" smtClean="0"/>
              <a:t>with</a:t>
            </a:r>
            <a:r>
              <a:rPr lang="de-DE" dirty="0" smtClean="0"/>
              <a:t> TÜV Rheinland </a:t>
            </a:r>
            <a:endParaRPr lang="de-DE" dirty="0"/>
          </a:p>
        </p:txBody>
      </p:sp>
      <p:sp>
        <p:nvSpPr>
          <p:cNvPr id="10" name="Text Placeholder 9"/>
          <p:cNvSpPr>
            <a:spLocks noGrp="1"/>
          </p:cNvSpPr>
          <p:nvPr>
            <p:ph type="body" sz="quarter" idx="13"/>
          </p:nvPr>
        </p:nvSpPr>
        <p:spPr bwMode="gray">
          <a:xfrm>
            <a:off x="550437" y="774161"/>
            <a:ext cx="11088687" cy="503238"/>
          </a:xfrm>
        </p:spPr>
        <p:txBody>
          <a:bodyPr/>
          <a:lstStyle/>
          <a:p>
            <a:pPr lvl="0">
              <a:buClr>
                <a:srgbClr val="0071B9"/>
              </a:buClr>
            </a:pPr>
            <a:r>
              <a:rPr lang="de-DE" u="sng" dirty="0" err="1" smtClean="0">
                <a:solidFill>
                  <a:srgbClr val="0071B9"/>
                </a:solidFill>
              </a:rPr>
              <a:t>Step</a:t>
            </a:r>
            <a:r>
              <a:rPr lang="de-DE" u="sng" dirty="0" smtClean="0">
                <a:solidFill>
                  <a:srgbClr val="0071B9"/>
                </a:solidFill>
              </a:rPr>
              <a:t> 2</a:t>
            </a:r>
            <a:endParaRPr lang="de-DE" u="sng" dirty="0">
              <a:solidFill>
                <a:srgbClr val="0071B9"/>
              </a:solidFill>
            </a:endParaRPr>
          </a:p>
        </p:txBody>
      </p:sp>
      <p:sp>
        <p:nvSpPr>
          <p:cNvPr id="7" name="Datumsplatzhalter 6"/>
          <p:cNvSpPr>
            <a:spLocks noGrp="1"/>
          </p:cNvSpPr>
          <p:nvPr>
            <p:ph type="dt" sz="half" idx="10"/>
          </p:nvPr>
        </p:nvSpPr>
        <p:spPr/>
        <p:txBody>
          <a:bodyPr/>
          <a:lstStyle/>
          <a:p>
            <a:fld id="{9BC3241B-AEB6-498B-87CD-611704C4B23B}" type="datetime1">
              <a:rPr lang="de-DE" smtClean="0"/>
              <a:t>09.03.2022</a:t>
            </a:fld>
            <a:endParaRPr lang="de-DE" dirty="0"/>
          </a:p>
        </p:txBody>
      </p:sp>
      <p:sp>
        <p:nvSpPr>
          <p:cNvPr id="8" name="Foliennummernplatzhalter 7"/>
          <p:cNvSpPr>
            <a:spLocks noGrp="1"/>
          </p:cNvSpPr>
          <p:nvPr>
            <p:ph type="sldNum" sz="quarter" idx="12"/>
          </p:nvPr>
        </p:nvSpPr>
        <p:spPr/>
        <p:txBody>
          <a:bodyPr/>
          <a:lstStyle/>
          <a:p>
            <a:fld id="{4915BD61-E5D5-4E4F-ADA0-6F3448AB9FA6}" type="slidenum">
              <a:rPr lang="de-DE" smtClean="0"/>
              <a:t>15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p:cNvPicPr>
            <a:picLocks noChangeAspect="1"/>
          </p:cNvPicPr>
          <p:nvPr/>
        </p:nvPicPr>
        <p:blipFill>
          <a:blip r:embed="rId10"/>
          <a:stretch>
            <a:fillRect/>
          </a:stretch>
        </p:blipFill>
        <p:spPr>
          <a:xfrm>
            <a:off x="982586" y="1125474"/>
            <a:ext cx="9902499" cy="4860780"/>
          </a:xfrm>
          <a:prstGeom prst="rect">
            <a:avLst/>
          </a:prstGeom>
        </p:spPr>
      </p:pic>
    </p:spTree>
    <p:custDataLst>
      <p:tags r:id="rId2"/>
    </p:custDataLst>
    <p:extLst>
      <p:ext uri="{BB962C8B-B14F-4D97-AF65-F5344CB8AC3E}">
        <p14:creationId xmlns:p14="http://schemas.microsoft.com/office/powerpoint/2010/main" val="25291834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4384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2"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2" name="Grafik 21"/>
          <p:cNvPicPr>
            <a:picLocks noChangeAspect="1"/>
          </p:cNvPicPr>
          <p:nvPr/>
        </p:nvPicPr>
        <p:blipFill>
          <a:blip r:embed="rId9"/>
          <a:stretch>
            <a:fillRect/>
          </a:stretch>
        </p:blipFill>
        <p:spPr>
          <a:xfrm>
            <a:off x="5023152" y="903223"/>
            <a:ext cx="6156830" cy="5553797"/>
          </a:xfrm>
          <a:prstGeom prst="rect">
            <a:avLst/>
          </a:prstGeom>
        </p:spPr>
      </p:pic>
      <p:sp>
        <p:nvSpPr>
          <p:cNvPr id="4" name="Textplatzhalter 3"/>
          <p:cNvSpPr>
            <a:spLocks noGrp="1"/>
          </p:cNvSpPr>
          <p:nvPr>
            <p:ph type="body" sz="quarter" idx="27"/>
            <p:custDataLst>
              <p:tags r:id="rId4"/>
            </p:custDataLst>
          </p:nvPr>
        </p:nvSpPr>
        <p:spPr>
          <a:xfrm>
            <a:off x="622446" y="1368071"/>
            <a:ext cx="49686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Click </a:t>
            </a:r>
            <a:r>
              <a:rPr lang="de-DE" b="1" dirty="0" smtClean="0"/>
              <a:t>Register Now</a:t>
            </a:r>
            <a:r>
              <a:rPr lang="de-DE" dirty="0" smtClean="0"/>
              <a:t>.</a:t>
            </a:r>
          </a:p>
          <a:p>
            <a:pPr marL="342900" indent="-342900">
              <a:buFont typeface="+mj-lt"/>
              <a:buAutoNum type="arabicPeriod"/>
            </a:pPr>
            <a:r>
              <a:rPr lang="de-DE" dirty="0" smtClean="0"/>
              <a:t>Provide company </a:t>
            </a:r>
            <a:r>
              <a:rPr lang="de-DE" dirty="0" err="1" smtClean="0"/>
              <a:t>information</a:t>
            </a:r>
            <a:r>
              <a:rPr lang="de-DE" dirty="0" smtClean="0"/>
              <a:t> in </a:t>
            </a:r>
            <a:r>
              <a:rPr lang="de-DE" dirty="0" err="1" smtClean="0"/>
              <a:t>asterisked</a:t>
            </a:r>
            <a:r>
              <a:rPr lang="de-DE" dirty="0" smtClean="0"/>
              <a:t> (*) </a:t>
            </a:r>
            <a:r>
              <a:rPr lang="de-DE" dirty="0" err="1" smtClean="0"/>
              <a:t>fields</a:t>
            </a:r>
            <a:r>
              <a:rPr lang="de-DE" dirty="0"/>
              <a:t>:</a:t>
            </a:r>
            <a:endParaRPr lang="de-DE" dirty="0" smtClean="0"/>
          </a:p>
          <a:p>
            <a:pPr lvl="2"/>
            <a:r>
              <a:rPr lang="de-DE" sz="1200" b="1" dirty="0" smtClean="0"/>
              <a:t>Company Name </a:t>
            </a:r>
            <a:endParaRPr lang="de-DE" sz="1100" dirty="0" smtClean="0"/>
          </a:p>
          <a:p>
            <a:pPr lvl="2"/>
            <a:r>
              <a:rPr lang="de-DE" sz="1200" b="1" dirty="0" smtClean="0"/>
              <a:t>Country </a:t>
            </a:r>
            <a:endParaRPr lang="de-DE" sz="1100" dirty="0" smtClean="0"/>
          </a:p>
          <a:p>
            <a:pPr lvl="2"/>
            <a:r>
              <a:rPr lang="de-DE" sz="1200" b="1" dirty="0" err="1" smtClean="0"/>
              <a:t>Address</a:t>
            </a:r>
            <a:endParaRPr lang="de-DE" sz="1100" dirty="0" smtClean="0"/>
          </a:p>
          <a:p>
            <a:pPr marL="342900" indent="-342900">
              <a:buFont typeface="+mj-lt"/>
              <a:buAutoNum type="arabicPeriod"/>
            </a:pPr>
            <a:r>
              <a:rPr lang="de-DE" dirty="0" smtClean="0"/>
              <a:t>Please fill in the fields marked with an asterisk (*):</a:t>
            </a:r>
          </a:p>
          <a:p>
            <a:pPr lvl="2"/>
            <a:r>
              <a:rPr lang="de-DE" sz="1200" b="1" dirty="0" smtClean="0"/>
              <a:t>Name </a:t>
            </a:r>
            <a:endParaRPr lang="de-DE" sz="1200" dirty="0" smtClean="0"/>
          </a:p>
          <a:p>
            <a:pPr lvl="2"/>
            <a:r>
              <a:rPr lang="de-DE" sz="1200" b="1" dirty="0" err="1" smtClean="0"/>
              <a:t>E-mail</a:t>
            </a:r>
            <a:r>
              <a:rPr lang="de-DE" sz="1200" b="1" dirty="0" smtClean="0"/>
              <a:t> </a:t>
            </a:r>
            <a:r>
              <a:rPr lang="de-DE" sz="1200" b="1" dirty="0" err="1" smtClean="0"/>
              <a:t>address</a:t>
            </a:r>
            <a:r>
              <a:rPr lang="de-DE" sz="1200" b="1" dirty="0" smtClean="0"/>
              <a:t> </a:t>
            </a:r>
            <a:endParaRPr lang="de-DE" sz="1200" dirty="0" smtClean="0"/>
          </a:p>
          <a:p>
            <a:pPr lvl="2"/>
            <a:r>
              <a:rPr lang="de-DE" sz="1200" b="1" dirty="0" smtClean="0"/>
              <a:t>Username (if different from email address). </a:t>
            </a:r>
            <a:endParaRPr lang="de-DE" sz="1200" dirty="0" smtClean="0"/>
          </a:p>
          <a:p>
            <a:pPr lvl="2"/>
            <a:r>
              <a:rPr lang="de-DE" sz="1200" b="1" dirty="0" smtClean="0"/>
              <a:t>Password </a:t>
            </a:r>
            <a:endParaRPr lang="de-DE" sz="1200" dirty="0" smtClean="0"/>
          </a:p>
          <a:p>
            <a:pPr marL="342900" indent="-342900">
              <a:buFont typeface="+mj-lt"/>
              <a:buAutoNum type="arabicPeriod"/>
            </a:pPr>
            <a:r>
              <a:rPr lang="de-DE" dirty="0" smtClean="0"/>
              <a:t>Accept the </a:t>
            </a:r>
            <a:r>
              <a:rPr lang="de-DE" b="1" dirty="0" smtClean="0"/>
              <a:t>terms of use </a:t>
            </a:r>
            <a:r>
              <a:rPr lang="de-DE" dirty="0" smtClean="0"/>
              <a:t>by checking the box.</a:t>
            </a:r>
          </a:p>
          <a:p>
            <a:pPr marL="342900" indent="-342900">
              <a:buFont typeface="+mj-lt"/>
              <a:buAutoNum type="arabicPeriod"/>
            </a:pPr>
            <a:r>
              <a:rPr lang="de-DE" dirty="0" smtClean="0"/>
              <a:t>Click on </a:t>
            </a:r>
            <a:r>
              <a:rPr lang="de-DE" b="1" dirty="0" smtClean="0"/>
              <a:t>Register. </a:t>
            </a:r>
            <a:endParaRPr lang="de-DE" dirty="0"/>
          </a:p>
        </p:txBody>
      </p:sp>
      <p:sp>
        <p:nvSpPr>
          <p:cNvPr id="2" name="Title 1"/>
          <p:cNvSpPr>
            <a:spLocks noGrp="1"/>
          </p:cNvSpPr>
          <p:nvPr>
            <p:ph type="title"/>
          </p:nvPr>
        </p:nvSpPr>
        <p:spPr bwMode="gray"/>
        <p:txBody>
          <a:bodyPr vert="horz"/>
          <a:lstStyle/>
          <a:p>
            <a:r>
              <a:rPr lang="de-DE" dirty="0" err="1" smtClean="0"/>
              <a:t>Registering</a:t>
            </a:r>
            <a:r>
              <a:rPr lang="de-DE" dirty="0" smtClean="0"/>
              <a:t> as a New User </a:t>
            </a:r>
            <a:endParaRPr lang="de-DE" dirty="0"/>
          </a:p>
        </p:txBody>
      </p:sp>
      <p:sp>
        <p:nvSpPr>
          <p:cNvPr id="5" name="Datumsplatzhalter 4"/>
          <p:cNvSpPr>
            <a:spLocks noGrp="1"/>
          </p:cNvSpPr>
          <p:nvPr>
            <p:ph type="dt" sz="half" idx="10"/>
          </p:nvPr>
        </p:nvSpPr>
        <p:spPr/>
        <p:txBody>
          <a:bodyPr/>
          <a:lstStyle/>
          <a:p>
            <a:fld id="{B6B23BBC-9003-47BC-AEF7-83A30509C4B8}"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16</a:t>
            </a:fld>
            <a:endParaRPr lang="de-DE" dirty="0"/>
          </a:p>
        </p:txBody>
      </p:sp>
      <p:grpSp>
        <p:nvGrpSpPr>
          <p:cNvPr id="15" name="Gruppieren 14"/>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72736221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47751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4"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7" name="Grafik 16"/>
          <p:cNvPicPr>
            <a:picLocks noChangeAspect="1"/>
          </p:cNvPicPr>
          <p:nvPr/>
        </p:nvPicPr>
        <p:blipFill>
          <a:blip r:embed="rId9"/>
          <a:stretch>
            <a:fillRect/>
          </a:stretch>
        </p:blipFill>
        <p:spPr>
          <a:xfrm>
            <a:off x="5169228" y="1092858"/>
            <a:ext cx="6442754" cy="5040700"/>
          </a:xfrm>
          <a:prstGeom prst="rect">
            <a:avLst/>
          </a:prstGeom>
        </p:spPr>
      </p:pic>
      <p:sp>
        <p:nvSpPr>
          <p:cNvPr id="4" name="Textplatzhalter 3"/>
          <p:cNvSpPr>
            <a:spLocks noGrp="1"/>
          </p:cNvSpPr>
          <p:nvPr>
            <p:ph type="body" sz="quarter" idx="27"/>
            <p:custDataLst>
              <p:tags r:id="rId4"/>
            </p:custDataLst>
          </p:nvPr>
        </p:nvSpPr>
        <p:spPr>
          <a:xfrm>
            <a:off x="564675" y="1489010"/>
            <a:ext cx="4450381"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dirty="0" smtClean="0"/>
              <a:t>Company Settings </a:t>
            </a:r>
            <a:r>
              <a:rPr lang="de-DE" dirty="0"/>
              <a:t>drop-down </a:t>
            </a:r>
            <a:r>
              <a:rPr lang="de-DE" dirty="0" smtClean="0"/>
              <a:t>menu</a:t>
            </a:r>
            <a:r>
              <a:rPr lang="de-DE" dirty="0"/>
              <a:t>, select </a:t>
            </a:r>
            <a:r>
              <a:rPr lang="de-DE" dirty="0" smtClean="0"/>
              <a:t>Company Profile.</a:t>
            </a:r>
          </a:p>
          <a:p>
            <a:pPr marL="342900" indent="-342900">
              <a:buFont typeface="+mj-lt"/>
              <a:buAutoNum type="arabicPeriod"/>
            </a:pPr>
            <a:r>
              <a:rPr lang="de-DE" dirty="0"/>
              <a:t>Fill in all the suggested </a:t>
            </a:r>
            <a:r>
              <a:rPr lang="de-DE" dirty="0" smtClean="0"/>
              <a:t>fields on the </a:t>
            </a:r>
            <a:r>
              <a:rPr lang="de-DE" dirty="0"/>
              <a:t>tabs to best describe </a:t>
            </a:r>
            <a:r>
              <a:rPr lang="de-DE" dirty="0" smtClean="0"/>
              <a:t>your business. </a:t>
            </a:r>
            <a:endParaRPr lang="de-DE" dirty="0"/>
          </a:p>
          <a:p>
            <a:pPr marL="342900" indent="-342900">
              <a:buFont typeface="+mj-lt"/>
              <a:buAutoNum type="arabicPeriod"/>
            </a:pPr>
            <a:r>
              <a:rPr lang="de-DE" dirty="0"/>
              <a:t>Achieve 100% in the </a:t>
            </a:r>
            <a:r>
              <a:rPr lang="de-DE" dirty="0" smtClean="0"/>
              <a:t>completeness of your </a:t>
            </a:r>
            <a:r>
              <a:rPr lang="de-DE" dirty="0"/>
              <a:t>public profile by </a:t>
            </a:r>
            <a:r>
              <a:rPr lang="de-DE" dirty="0" smtClean="0"/>
              <a:t>entering the information </a:t>
            </a:r>
            <a:r>
              <a:rPr lang="de-DE" dirty="0"/>
              <a:t>listed </a:t>
            </a:r>
            <a:r>
              <a:rPr lang="de-DE" dirty="0" smtClean="0"/>
              <a:t>below.</a:t>
            </a:r>
          </a:p>
          <a:p>
            <a:pPr marL="342900" indent="-342900">
              <a:buFont typeface="+mj-lt"/>
              <a:buAutoNum type="arabicPeriod"/>
            </a:pPr>
            <a:endParaRPr lang="de-DE" dirty="0"/>
          </a:p>
          <a:p>
            <a:pPr marL="0" indent="0">
              <a:buNone/>
            </a:pPr>
            <a:r>
              <a:rPr lang="de-DE" b="1" dirty="0"/>
              <a:t>Note: </a:t>
            </a:r>
            <a:r>
              <a:rPr lang="de-DE" dirty="0"/>
              <a:t>The more complete a profile is, the more likely it is to increase business value with existing and potential customers.</a:t>
            </a:r>
          </a:p>
        </p:txBody>
      </p:sp>
      <p:sp>
        <p:nvSpPr>
          <p:cNvPr id="2" name="Title 1"/>
          <p:cNvSpPr>
            <a:spLocks noGrp="1"/>
          </p:cNvSpPr>
          <p:nvPr>
            <p:ph type="title"/>
          </p:nvPr>
        </p:nvSpPr>
        <p:spPr bwMode="gray"/>
        <p:txBody>
          <a:bodyPr vert="horz"/>
          <a:lstStyle/>
          <a:p>
            <a:r>
              <a:rPr lang="de-DE" dirty="0" err="1" smtClean="0"/>
              <a:t>Complete</a:t>
            </a:r>
            <a:r>
              <a:rPr lang="de-DE" dirty="0" smtClean="0"/>
              <a:t> </a:t>
            </a:r>
            <a:r>
              <a:rPr lang="de-DE" dirty="0" err="1" smtClean="0"/>
              <a:t>Your</a:t>
            </a:r>
            <a:r>
              <a:rPr lang="de-DE" dirty="0" smtClean="0"/>
              <a:t> Profile </a:t>
            </a:r>
            <a:endParaRPr lang="de-DE" dirty="0"/>
          </a:p>
        </p:txBody>
      </p:sp>
      <p:sp>
        <p:nvSpPr>
          <p:cNvPr id="5" name="Datumsplatzhalter 4"/>
          <p:cNvSpPr>
            <a:spLocks noGrp="1"/>
          </p:cNvSpPr>
          <p:nvPr>
            <p:ph type="dt" sz="half" idx="10"/>
          </p:nvPr>
        </p:nvSpPr>
        <p:spPr/>
        <p:txBody>
          <a:bodyPr/>
          <a:lstStyle/>
          <a:p>
            <a:fld id="{202BD56E-34F9-439F-92FF-AF9916F82EE7}"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17</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0002224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9752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8877" y="1254185"/>
            <a:ext cx="7992774" cy="5372574"/>
          </a:xfrm>
          <a:prstGeom prst="rect">
            <a:avLst/>
          </a:prstGeom>
        </p:spPr>
      </p:pic>
      <p:sp>
        <p:nvSpPr>
          <p:cNvPr id="4" name="Textplatzhalter 3"/>
          <p:cNvSpPr>
            <a:spLocks noGrp="1"/>
          </p:cNvSpPr>
          <p:nvPr>
            <p:ph type="body" sz="quarter" idx="27"/>
            <p:custDataLst>
              <p:tags r:id="rId4"/>
            </p:custDataLst>
          </p:nvPr>
        </p:nvSpPr>
        <p:spPr>
          <a:xfrm>
            <a:off x="550436" y="1701554"/>
            <a:ext cx="78490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Under "Company settings", click on "Notifications".</a:t>
            </a:r>
          </a:p>
          <a:p>
            <a:pPr marL="342900" indent="-342900">
              <a:buFont typeface="+mj-lt"/>
              <a:buAutoNum type="arabicPeriod"/>
            </a:pPr>
            <a:r>
              <a:rPr lang="de-DE" b="1" dirty="0" smtClean="0"/>
              <a:t>Ariba Network notifications </a:t>
            </a:r>
            <a:r>
              <a:rPr lang="de-DE" dirty="0" smtClean="0"/>
              <a:t>can also be accessed from here. However, you can also switch to the Ariba Network tab in the Notifications area.</a:t>
            </a:r>
            <a:endParaRPr lang="de-DE" sz="2000" dirty="0" smtClean="0">
              <a:solidFill>
                <a:srgbClr val="000000"/>
              </a:solidFill>
              <a:latin typeface="Arial" panose="020B0604020202020204" pitchFamily="34" charset="0"/>
            </a:endParaRPr>
          </a:p>
          <a:p>
            <a:pPr marL="342900" indent="-342900">
              <a:buFont typeface="+mj-lt"/>
              <a:buAutoNum type="arabicPeriod"/>
            </a:pPr>
            <a:r>
              <a:rPr lang="de-DE" dirty="0" smtClean="0">
                <a:solidFill>
                  <a:srgbClr val="000000"/>
                </a:solidFill>
                <a:latin typeface="Arial" panose="020B0604020202020204" pitchFamily="34" charset="0"/>
              </a:rPr>
              <a:t>Enter up to three email addresses per notification type.  You must separate the email addresses with commas, but do NOT include spaces between the addresses.</a:t>
            </a: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err="1" smtClean="0"/>
              <a:t>Configuring</a:t>
            </a:r>
            <a:r>
              <a:rPr lang="de-DE" dirty="0" smtClean="0"/>
              <a:t> </a:t>
            </a:r>
            <a:r>
              <a:rPr lang="de-DE" dirty="0" err="1" smtClean="0"/>
              <a:t>eMail</a:t>
            </a:r>
            <a:r>
              <a:rPr lang="de-DE" dirty="0" smtClean="0"/>
              <a:t> </a:t>
            </a:r>
            <a:r>
              <a:rPr lang="de-DE" dirty="0" err="1" smtClean="0"/>
              <a:t>Notification</a:t>
            </a:r>
            <a:r>
              <a:rPr lang="de-DE" dirty="0" err="1"/>
              <a:t>s</a:t>
            </a:r>
            <a:endParaRPr lang="de-DE" dirty="0"/>
          </a:p>
        </p:txBody>
      </p:sp>
      <p:sp>
        <p:nvSpPr>
          <p:cNvPr id="8" name="Text Placeholder 7"/>
          <p:cNvSpPr>
            <a:spLocks noGrp="1"/>
          </p:cNvSpPr>
          <p:nvPr>
            <p:ph type="body" sz="quarter" idx="13"/>
          </p:nvPr>
        </p:nvSpPr>
        <p:spPr bwMode="gray">
          <a:xfrm>
            <a:off x="550863" y="982286"/>
            <a:ext cx="8136703" cy="503238"/>
          </a:xfrm>
        </p:spPr>
        <p:txBody>
          <a:bodyPr/>
          <a:lstStyle/>
          <a:p>
            <a:r>
              <a:rPr lang="de-DE" sz="1400" dirty="0" smtClean="0"/>
              <a:t>In the "Ariba Network Notifications" section, you specify which notifications you would like to receive. There you can also specify to which email addresses they should </a:t>
            </a:r>
            <a:r>
              <a:rPr lang="de-DE" sz="1400" dirty="0" err="1" smtClean="0"/>
              <a:t>be</a:t>
            </a:r>
            <a:r>
              <a:rPr lang="de-DE" sz="1400" dirty="0" smtClean="0"/>
              <a:t> </a:t>
            </a:r>
            <a:r>
              <a:rPr lang="de-DE" sz="1400" dirty="0" err="1" smtClean="0"/>
              <a:t>sent</a:t>
            </a:r>
            <a:r>
              <a:rPr lang="de-DE" sz="1400" dirty="0" smtClean="0"/>
              <a:t> </a:t>
            </a:r>
            <a:r>
              <a:rPr lang="de-DE" sz="1400" dirty="0" err="1" smtClean="0"/>
              <a:t>to</a:t>
            </a:r>
            <a:r>
              <a:rPr lang="de-DE" sz="1400" dirty="0" smtClean="0"/>
              <a:t>. </a:t>
            </a:r>
            <a:endParaRPr lang="de-DE" sz="1400" dirty="0"/>
          </a:p>
        </p:txBody>
      </p:sp>
      <p:sp>
        <p:nvSpPr>
          <p:cNvPr id="5" name="Datumsplatzhalter 4"/>
          <p:cNvSpPr>
            <a:spLocks noGrp="1"/>
          </p:cNvSpPr>
          <p:nvPr>
            <p:ph type="dt" sz="half" idx="10"/>
          </p:nvPr>
        </p:nvSpPr>
        <p:spPr/>
        <p:txBody>
          <a:bodyPr/>
          <a:lstStyle/>
          <a:p>
            <a:fld id="{3B76F923-D412-488D-9A66-4F0C71BDB1F7}"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18</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7776244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014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9606" y="1088106"/>
            <a:ext cx="6488410" cy="5094300"/>
          </a:xfrm>
          <a:prstGeom prst="rect">
            <a:avLst/>
          </a:prstGeom>
        </p:spPr>
      </p:pic>
      <p:sp>
        <p:nvSpPr>
          <p:cNvPr id="4" name="Textplatzhalter 3"/>
          <p:cNvSpPr>
            <a:spLocks noGrp="1"/>
          </p:cNvSpPr>
          <p:nvPr>
            <p:ph type="body" sz="quarter" idx="27"/>
            <p:custDataLst>
              <p:tags r:id="rId4"/>
            </p:custDataLst>
          </p:nvPr>
        </p:nvSpPr>
        <p:spPr>
          <a:xfrm>
            <a:off x="569213" y="1094519"/>
            <a:ext cx="516594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On the Home screen, </a:t>
            </a:r>
            <a:r>
              <a:rPr lang="de-DE" b="1" dirty="0" smtClean="0"/>
              <a:t>select </a:t>
            </a:r>
            <a:r>
              <a:rPr lang="de-DE" dirty="0" err="1" smtClean="0"/>
              <a:t>the</a:t>
            </a:r>
            <a:r>
              <a:rPr lang="de-DE" dirty="0" smtClean="0"/>
              <a:t> </a:t>
            </a:r>
            <a:r>
              <a:rPr lang="de-DE" dirty="0" err="1" smtClean="0"/>
              <a:t>Enablement</a:t>
            </a:r>
            <a:r>
              <a:rPr lang="de-DE" dirty="0" smtClean="0"/>
              <a:t> tab. </a:t>
            </a:r>
          </a:p>
          <a:p>
            <a:pPr marL="342900" indent="-342900">
              <a:buFont typeface="+mj-lt"/>
              <a:buAutoNum type="arabicPeriod"/>
            </a:pPr>
            <a:r>
              <a:rPr lang="de-DE" b="1" dirty="0" smtClean="0"/>
              <a:t>Click </a:t>
            </a:r>
            <a:r>
              <a:rPr lang="de-DE" dirty="0" smtClean="0"/>
              <a:t>on the link for </a:t>
            </a:r>
            <a:r>
              <a:rPr lang="de-DE" dirty="0" err="1" smtClean="0"/>
              <a:t>pending</a:t>
            </a:r>
            <a:r>
              <a:rPr lang="de-DE" dirty="0" smtClean="0"/>
              <a:t> </a:t>
            </a:r>
            <a:r>
              <a:rPr lang="de-DE" dirty="0" err="1" smtClean="0"/>
              <a:t>enablement</a:t>
            </a:r>
            <a:r>
              <a:rPr lang="de-DE" dirty="0" smtClean="0"/>
              <a:t> tasks.</a:t>
            </a:r>
          </a:p>
          <a:p>
            <a:pPr marL="342900" indent="-342900">
              <a:buFont typeface="+mj-lt"/>
              <a:buAutoNum type="arabicPeriod"/>
            </a:pPr>
            <a:r>
              <a:rPr lang="de-DE" b="1" dirty="0" smtClean="0"/>
              <a:t>Select the </a:t>
            </a:r>
            <a:r>
              <a:rPr lang="de-DE" dirty="0" smtClean="0"/>
              <a:t>pending tasks required to complete.</a:t>
            </a:r>
          </a:p>
          <a:p>
            <a:pPr marL="342900" indent="-342900">
              <a:buFont typeface="+mj-lt"/>
              <a:buAutoNum type="arabicPeriod"/>
            </a:pPr>
            <a:r>
              <a:rPr lang="de-DE" b="1" dirty="0" err="1" smtClean="0"/>
              <a:t>Define</a:t>
            </a:r>
            <a:r>
              <a:rPr lang="de-DE" b="1" dirty="0" smtClean="0"/>
              <a:t> </a:t>
            </a:r>
            <a:r>
              <a:rPr lang="de-DE" dirty="0" err="1" smtClean="0"/>
              <a:t>your</a:t>
            </a:r>
            <a:r>
              <a:rPr lang="de-DE" dirty="0" smtClean="0"/>
              <a:t> </a:t>
            </a:r>
            <a:r>
              <a:rPr lang="de-DE" dirty="0" err="1" smtClean="0"/>
              <a:t>method</a:t>
            </a:r>
            <a:r>
              <a:rPr lang="de-DE" dirty="0" smtClean="0"/>
              <a:t> for electronic order forwarding and electronic invoice forwarding (not all options are possible for standard </a:t>
            </a:r>
            <a:r>
              <a:rPr lang="de-DE" dirty="0" err="1" smtClean="0"/>
              <a:t>accounts</a:t>
            </a:r>
            <a:r>
              <a:rPr lang="de-DE" dirty="0" smtClean="0"/>
              <a:t>) </a:t>
            </a:r>
            <a:r>
              <a:rPr lang="de-DE" dirty="0" err="1" smtClean="0"/>
              <a:t>by</a:t>
            </a:r>
            <a:r>
              <a:rPr lang="de-DE" dirty="0" smtClean="0"/>
              <a:t>  </a:t>
            </a:r>
            <a:r>
              <a:rPr lang="de-DE" b="1" dirty="0" err="1" smtClean="0"/>
              <a:t>select</a:t>
            </a:r>
            <a:r>
              <a:rPr lang="de-DE" b="1" dirty="0" smtClean="0"/>
              <a:t> </a:t>
            </a:r>
            <a:r>
              <a:rPr lang="de-DE" dirty="0" err="1"/>
              <a:t>one</a:t>
            </a:r>
            <a:r>
              <a:rPr lang="de-DE" dirty="0"/>
              <a:t> </a:t>
            </a:r>
            <a:r>
              <a:rPr lang="de-DE" dirty="0" err="1"/>
              <a:t>of</a:t>
            </a:r>
            <a:r>
              <a:rPr lang="de-DE" dirty="0"/>
              <a:t> </a:t>
            </a:r>
            <a:r>
              <a:rPr lang="de-DE" dirty="0" err="1"/>
              <a:t>the</a:t>
            </a:r>
            <a:r>
              <a:rPr lang="de-DE" dirty="0"/>
              <a:t> </a:t>
            </a:r>
            <a:r>
              <a:rPr lang="de-DE" dirty="0" err="1"/>
              <a:t>possible</a:t>
            </a:r>
            <a:r>
              <a:rPr lang="de-DE" dirty="0"/>
              <a:t> </a:t>
            </a:r>
            <a:r>
              <a:rPr lang="de-DE" dirty="0" err="1"/>
              <a:t>forwarding</a:t>
            </a:r>
            <a:r>
              <a:rPr lang="de-DE" dirty="0"/>
              <a:t> </a:t>
            </a:r>
            <a:r>
              <a:rPr lang="de-DE" dirty="0" err="1" smtClean="0"/>
              <a:t>methods</a:t>
            </a:r>
            <a:r>
              <a:rPr lang="de-DE" dirty="0" smtClean="0"/>
              <a:t>: </a:t>
            </a:r>
          </a:p>
          <a:p>
            <a:pPr lvl="2"/>
            <a:r>
              <a:rPr lang="de-DE" sz="1200" b="1" dirty="0" smtClean="0"/>
              <a:t>Online</a:t>
            </a:r>
            <a:endParaRPr lang="de-DE" sz="1200" b="1" dirty="0"/>
          </a:p>
          <a:p>
            <a:pPr lvl="2"/>
            <a:r>
              <a:rPr lang="de-DE" sz="1200" b="1" dirty="0" err="1"/>
              <a:t>cXML</a:t>
            </a:r>
            <a:r>
              <a:rPr lang="de-DE" sz="1200" b="1" dirty="0"/>
              <a:t> </a:t>
            </a:r>
          </a:p>
          <a:p>
            <a:pPr lvl="2"/>
            <a:r>
              <a:rPr lang="de-DE" sz="1200" b="1" dirty="0"/>
              <a:t>EDI</a:t>
            </a:r>
          </a:p>
          <a:p>
            <a:pPr lvl="2"/>
            <a:r>
              <a:rPr lang="de-DE" sz="1200" b="1" dirty="0"/>
              <a:t>Email</a:t>
            </a:r>
          </a:p>
          <a:p>
            <a:pPr lvl="2"/>
            <a:r>
              <a:rPr lang="de-DE" sz="1200" b="1" dirty="0"/>
              <a:t>Fax</a:t>
            </a:r>
          </a:p>
          <a:p>
            <a:pPr lvl="2"/>
            <a:r>
              <a:rPr lang="de-DE" sz="1200" b="1" dirty="0"/>
              <a:t>Queue </a:t>
            </a:r>
            <a:r>
              <a:rPr lang="de-DE" sz="1200" b="1" dirty="0" err="1"/>
              <a:t>for</a:t>
            </a:r>
            <a:r>
              <a:rPr lang="de-DE" sz="1200" b="1" dirty="0"/>
              <a:t> </a:t>
            </a:r>
            <a:r>
              <a:rPr lang="de-DE" sz="1200" b="1" dirty="0" err="1"/>
              <a:t>pending</a:t>
            </a:r>
            <a:r>
              <a:rPr lang="de-DE" sz="1200" b="1" dirty="0"/>
              <a:t> </a:t>
            </a:r>
            <a:r>
              <a:rPr lang="de-DE" sz="1200" b="1" dirty="0" err="1"/>
              <a:t>cXML</a:t>
            </a:r>
            <a:r>
              <a:rPr lang="de-DE" sz="1200" b="1" dirty="0"/>
              <a:t> </a:t>
            </a:r>
            <a:r>
              <a:rPr lang="de-DE" sz="1200" b="1" dirty="0" err="1"/>
              <a:t>documents</a:t>
            </a:r>
            <a:r>
              <a:rPr lang="de-DE" sz="1200" b="1" dirty="0"/>
              <a:t> </a:t>
            </a:r>
            <a:r>
              <a:rPr lang="de-DE" sz="1200" dirty="0"/>
              <a:t>(</a:t>
            </a:r>
            <a:r>
              <a:rPr lang="de-DE" sz="1200" dirty="0" err="1"/>
              <a:t>only</a:t>
            </a:r>
            <a:r>
              <a:rPr lang="de-DE" sz="1200" dirty="0"/>
              <a:t> </a:t>
            </a:r>
            <a:r>
              <a:rPr lang="de-DE" sz="1200" dirty="0" err="1"/>
              <a:t>available</a:t>
            </a:r>
            <a:r>
              <a:rPr lang="de-DE" sz="1200" dirty="0"/>
              <a:t> </a:t>
            </a:r>
            <a:r>
              <a:rPr lang="de-DE" sz="1200" dirty="0" err="1"/>
              <a:t>for</a:t>
            </a:r>
            <a:r>
              <a:rPr lang="de-DE" sz="1200" dirty="0"/>
              <a:t> </a:t>
            </a:r>
            <a:r>
              <a:rPr lang="de-DE" sz="1200" dirty="0" err="1"/>
              <a:t>order</a:t>
            </a:r>
            <a:r>
              <a:rPr lang="de-DE" sz="1200" dirty="0"/>
              <a:t> </a:t>
            </a:r>
            <a:r>
              <a:rPr lang="de-DE" sz="1200" dirty="0" err="1"/>
              <a:t>forwarding</a:t>
            </a:r>
            <a:r>
              <a:rPr lang="de-DE" sz="1200" dirty="0"/>
              <a:t>) </a:t>
            </a:r>
            <a:endParaRPr lang="de-DE" sz="1100" dirty="0"/>
          </a:p>
          <a:p>
            <a:pPr marL="0" indent="0">
              <a:buNone/>
            </a:pPr>
            <a:endParaRPr lang="de-DE" dirty="0" smtClean="0"/>
          </a:p>
          <a:p>
            <a:pPr marL="0" indent="0">
              <a:buNone/>
            </a:pPr>
            <a:r>
              <a:rPr lang="de-DE" sz="1100" b="1" dirty="0" smtClean="0"/>
              <a:t>Note: </a:t>
            </a:r>
            <a:r>
              <a:rPr lang="de-DE" sz="1100" dirty="0" smtClean="0"/>
              <a:t>Occasionally, you may see a pending task </a:t>
            </a:r>
            <a:r>
              <a:rPr lang="de-DE" sz="1100" dirty="0" err="1" smtClean="0"/>
              <a:t>for</a:t>
            </a:r>
            <a:r>
              <a:rPr lang="de-DE" sz="1100" dirty="0" smtClean="0"/>
              <a:t> TÜV Rheinland. This will continue to display </a:t>
            </a:r>
            <a:r>
              <a:rPr lang="de-DE" sz="1100" dirty="0" err="1" smtClean="0"/>
              <a:t>until</a:t>
            </a:r>
            <a:r>
              <a:rPr lang="de-DE" sz="1100" dirty="0" smtClean="0"/>
              <a:t> TÜV Rheinland </a:t>
            </a:r>
            <a:r>
              <a:rPr lang="de-DE" sz="1100" dirty="0" err="1" smtClean="0"/>
              <a:t>completes</a:t>
            </a:r>
            <a:r>
              <a:rPr lang="de-DE" sz="1100" dirty="0" smtClean="0"/>
              <a:t> the task. </a:t>
            </a:r>
            <a:endParaRPr lang="de-DE" sz="1100" dirty="0"/>
          </a:p>
        </p:txBody>
      </p:sp>
      <p:sp>
        <p:nvSpPr>
          <p:cNvPr id="2" name="Title 1"/>
          <p:cNvSpPr>
            <a:spLocks noGrp="1"/>
          </p:cNvSpPr>
          <p:nvPr>
            <p:ph type="title"/>
          </p:nvPr>
        </p:nvSpPr>
        <p:spPr bwMode="gray"/>
        <p:txBody>
          <a:bodyPr vert="horz"/>
          <a:lstStyle/>
          <a:p>
            <a:r>
              <a:rPr lang="de-DE" dirty="0" err="1" smtClean="0"/>
              <a:t>Configuring</a:t>
            </a:r>
            <a:r>
              <a:rPr lang="de-DE" dirty="0" smtClean="0"/>
              <a:t> </a:t>
            </a:r>
            <a:r>
              <a:rPr lang="de-DE" dirty="0" err="1" smtClean="0"/>
              <a:t>Enablement</a:t>
            </a:r>
            <a:r>
              <a:rPr lang="de-DE" dirty="0" smtClean="0"/>
              <a:t> Tasks</a:t>
            </a:r>
            <a:endParaRPr lang="de-DE" dirty="0"/>
          </a:p>
        </p:txBody>
      </p:sp>
      <p:sp>
        <p:nvSpPr>
          <p:cNvPr id="5" name="Datumsplatzhalter 4"/>
          <p:cNvSpPr>
            <a:spLocks noGrp="1"/>
          </p:cNvSpPr>
          <p:nvPr>
            <p:ph type="dt" sz="half" idx="10"/>
          </p:nvPr>
        </p:nvSpPr>
        <p:spPr/>
        <p:txBody>
          <a:bodyPr/>
          <a:lstStyle/>
          <a:p>
            <a:fld id="{DAB28F6D-C75B-472E-9C2C-0EAC3AC9AF9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4746529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85363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58"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Use of </a:t>
            </a:r>
            <a:r>
              <a:rPr lang="de-DE" dirty="0" err="1" smtClean="0"/>
              <a:t>this</a:t>
            </a:r>
            <a:r>
              <a:rPr lang="de-DE" dirty="0" smtClean="0"/>
              <a:t> </a:t>
            </a:r>
            <a:r>
              <a:rPr lang="de-DE" dirty="0" err="1" smtClean="0"/>
              <a:t>manual</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5760436"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This manual is intended to inform suppliers about </a:t>
            </a:r>
            <a:r>
              <a:rPr lang="de-DE" dirty="0" err="1" smtClean="0"/>
              <a:t>the</a:t>
            </a:r>
            <a:r>
              <a:rPr lang="de-DE" dirty="0" smtClean="0"/>
              <a:t> </a:t>
            </a:r>
            <a:r>
              <a:rPr lang="de-DE" dirty="0" err="1" smtClean="0"/>
              <a:t>supplier</a:t>
            </a:r>
            <a:r>
              <a:rPr lang="de-DE" dirty="0" smtClean="0"/>
              <a:t> </a:t>
            </a:r>
            <a:r>
              <a:rPr lang="de-DE" dirty="0" err="1" smtClean="0"/>
              <a:t>business</a:t>
            </a:r>
            <a:r>
              <a:rPr lang="de-DE" dirty="0" smtClean="0"/>
              <a:t> </a:t>
            </a:r>
            <a:r>
              <a:rPr lang="de-DE" dirty="0" err="1" smtClean="0"/>
              <a:t>processes</a:t>
            </a:r>
            <a:r>
              <a:rPr lang="de-DE" dirty="0" smtClean="0"/>
              <a:t> </a:t>
            </a:r>
            <a:r>
              <a:rPr lang="de-DE" dirty="0" err="1" smtClean="0"/>
              <a:t>requirements</a:t>
            </a:r>
            <a:r>
              <a:rPr lang="de-DE" dirty="0" smtClean="0"/>
              <a:t> </a:t>
            </a:r>
            <a:r>
              <a:rPr lang="de-DE" dirty="0" err="1" smtClean="0"/>
              <a:t>of</a:t>
            </a:r>
            <a:r>
              <a:rPr lang="de-DE" dirty="0" smtClean="0"/>
              <a:t> </a:t>
            </a:r>
            <a:r>
              <a:rPr lang="de-DE" dirty="0" smtClean="0">
                <a:solidFill>
                  <a:schemeClr val="dk2"/>
                </a:solidFill>
              </a:rPr>
              <a:t>TÜV Rheinland.</a:t>
            </a:r>
          </a:p>
          <a:p>
            <a:pPr marL="0" indent="0">
              <a:buNone/>
            </a:pPr>
            <a:endParaRPr lang="de-DE" dirty="0" smtClean="0"/>
          </a:p>
          <a:p>
            <a:pPr marL="0" indent="0">
              <a:buNone/>
            </a:pPr>
            <a:r>
              <a:rPr lang="de-DE" dirty="0" smtClean="0"/>
              <a:t>You can navigate this manual as follows:</a:t>
            </a:r>
          </a:p>
          <a:p>
            <a:r>
              <a:rPr lang="de-DE" dirty="0" smtClean="0"/>
              <a:t>By clicking on the buttons in the toolbar.</a:t>
            </a:r>
          </a:p>
          <a:p>
            <a:r>
              <a:rPr lang="de-DE" dirty="0" smtClean="0"/>
              <a:t>By clicking on the links on the pages - these can be words or shapes in the graphics.</a:t>
            </a:r>
          </a:p>
          <a:p>
            <a:r>
              <a:rPr lang="de-DE" dirty="0" smtClean="0"/>
              <a:t>Using the bookmarks bar on the left.</a:t>
            </a:r>
          </a:p>
          <a:p>
            <a:endParaRPr lang="de-DE" dirty="0"/>
          </a:p>
          <a:p>
            <a:r>
              <a:rPr lang="de-DE" dirty="0"/>
              <a:t>If you need further assistance, click the help button at the bottom of each page to find the right support contact. </a:t>
            </a:r>
          </a:p>
          <a:p>
            <a:r>
              <a:rPr lang="de-DE" dirty="0"/>
              <a:t>Use the tabs in the lower left or right corner to access our community support pages. These will provide you with answers to the most frequently asked questions. </a:t>
            </a:r>
          </a:p>
        </p:txBody>
      </p:sp>
      <p:sp>
        <p:nvSpPr>
          <p:cNvPr id="9" name="Foliennummernplatzhalter 8"/>
          <p:cNvSpPr>
            <a:spLocks noGrp="1"/>
          </p:cNvSpPr>
          <p:nvPr>
            <p:ph type="sldNum" sz="quarter" idx="12"/>
          </p:nvPr>
        </p:nvSpPr>
        <p:spPr/>
        <p:txBody>
          <a:bodyPr/>
          <a:lstStyle/>
          <a:p>
            <a:fld id="{4915BD61-E5D5-4E4F-ADA0-6F3448AB9FA6}" type="slidenum">
              <a:rPr lang="de-DE" smtClean="0"/>
              <a:t>2</a:t>
            </a:fld>
            <a:endParaRPr lang="de-DE" dirty="0"/>
          </a:p>
        </p:txBody>
      </p:sp>
      <p:sp>
        <p:nvSpPr>
          <p:cNvPr id="10" name="Datumsplatzhalter 9"/>
          <p:cNvSpPr>
            <a:spLocks noGrp="1"/>
          </p:cNvSpPr>
          <p:nvPr>
            <p:ph type="dt" sz="half" idx="10"/>
          </p:nvPr>
        </p:nvSpPr>
        <p:spPr/>
        <p:txBody>
          <a:bodyPr/>
          <a:lstStyle/>
          <a:p>
            <a:fld id="{A0028680-DB3D-4D79-A63D-F1C5857ACCD9}" type="datetime1">
              <a:rPr lang="de-DE" smtClean="0"/>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Rechteck 3"/>
          <p:cNvSpPr/>
          <p:nvPr/>
        </p:nvSpPr>
        <p:spPr>
          <a:xfrm>
            <a:off x="688731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to the previous page</a:t>
            </a:r>
            <a:endParaRPr lang="de-DE" sz="1000" dirty="0">
              <a:solidFill>
                <a:schemeClr val="tx1"/>
              </a:solidFill>
            </a:endParaRPr>
          </a:p>
        </p:txBody>
      </p:sp>
      <p:sp>
        <p:nvSpPr>
          <p:cNvPr id="15" name="Rechteck 14"/>
          <p:cNvSpPr/>
          <p:nvPr/>
        </p:nvSpPr>
        <p:spPr>
          <a:xfrm>
            <a:off x="911962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to the next step</a:t>
            </a:r>
            <a:endParaRPr lang="de-DE" sz="1000" dirty="0">
              <a:solidFill>
                <a:schemeClr val="tx1"/>
              </a:solidFill>
            </a:endParaRPr>
          </a:p>
        </p:txBody>
      </p:sp>
      <p:sp>
        <p:nvSpPr>
          <p:cNvPr id="16" name="Rechteck 15"/>
          <p:cNvSpPr/>
          <p:nvPr/>
        </p:nvSpPr>
        <p:spPr>
          <a:xfrm>
            <a:off x="911962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back to the beginning of the presentation</a:t>
            </a:r>
            <a:endParaRPr lang="de-DE" sz="1000" dirty="0">
              <a:solidFill>
                <a:schemeClr val="tx1"/>
              </a:solidFill>
            </a:endParaRPr>
          </a:p>
        </p:txBody>
      </p:sp>
      <p:cxnSp>
        <p:nvCxnSpPr>
          <p:cNvPr id="25" name="Gewinkelter Verbinder 24"/>
          <p:cNvCxnSpPr>
            <a:stCxn id="4" idx="1"/>
          </p:cNvCxnSpPr>
          <p:nvPr/>
        </p:nvCxnSpPr>
        <p:spPr>
          <a:xfrm rot="10800000" flipH="1" flipV="1">
            <a:off x="6887316" y="1953387"/>
            <a:ext cx="1059302" cy="568549"/>
          </a:xfrm>
          <a:prstGeom prst="bentConnector3">
            <a:avLst>
              <a:gd name="adj1" fmla="val -2158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Gewinkelter Verbinder 27"/>
          <p:cNvCxnSpPr>
            <a:stCxn id="15" idx="3"/>
          </p:cNvCxnSpPr>
          <p:nvPr/>
        </p:nvCxnSpPr>
        <p:spPr>
          <a:xfrm flipH="1">
            <a:off x="8764385" y="1953388"/>
            <a:ext cx="2083481" cy="900326"/>
          </a:xfrm>
          <a:prstGeom prst="bentConnector4">
            <a:avLst>
              <a:gd name="adj1" fmla="val -10972"/>
              <a:gd name="adj2" fmla="val 6397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Gewinkelter Verbinder 30"/>
          <p:cNvCxnSpPr>
            <a:stCxn id="21" idx="3"/>
            <a:endCxn id="16" idx="3"/>
          </p:cNvCxnSpPr>
          <p:nvPr/>
        </p:nvCxnSpPr>
        <p:spPr>
          <a:xfrm>
            <a:off x="9983746" y="3050319"/>
            <a:ext cx="864120" cy="914919"/>
          </a:xfrm>
          <a:prstGeom prst="bentConnector3">
            <a:avLst>
              <a:gd name="adj1" fmla="val 12645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dirty="0" smtClean="0"/>
              <a:t>  </a:t>
            </a:r>
            <a:endParaRPr lang="de-DE" dirty="0"/>
          </a:p>
        </p:txBody>
      </p:sp>
      <p:pic>
        <p:nvPicPr>
          <p:cNvPr id="21" name="Grafik 20"/>
          <p:cNvPicPr>
            <a:picLocks noChangeAspect="1"/>
          </p:cNvPicPr>
          <p:nvPr/>
        </p:nvPicPr>
        <p:blipFill>
          <a:blip r:embed="rId8"/>
          <a:stretch>
            <a:fillRect/>
          </a:stretch>
        </p:blipFill>
        <p:spPr>
          <a:xfrm>
            <a:off x="6764296" y="2816956"/>
            <a:ext cx="3219450" cy="466725"/>
          </a:xfrm>
          <a:prstGeom prst="rect">
            <a:avLst/>
          </a:prstGeom>
        </p:spPr>
      </p:pic>
      <p:sp>
        <p:nvSpPr>
          <p:cNvPr id="27" name="Rechteck 26"/>
          <p:cNvSpPr/>
          <p:nvPr/>
        </p:nvSpPr>
        <p:spPr>
          <a:xfrm>
            <a:off x="688731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back to the beginning of the chapter</a:t>
            </a:r>
            <a:endParaRPr lang="de-DE" sz="1000" dirty="0">
              <a:solidFill>
                <a:schemeClr val="tx1"/>
              </a:solidFill>
            </a:endParaRPr>
          </a:p>
        </p:txBody>
      </p:sp>
      <p:cxnSp>
        <p:nvCxnSpPr>
          <p:cNvPr id="29" name="Gewinkelter Verbinder 28"/>
          <p:cNvCxnSpPr>
            <a:stCxn id="21" idx="1"/>
            <a:endCxn id="27" idx="1"/>
          </p:cNvCxnSpPr>
          <p:nvPr/>
        </p:nvCxnSpPr>
        <p:spPr>
          <a:xfrm rot="10800000" flipH="1" flipV="1">
            <a:off x="6764296" y="3050318"/>
            <a:ext cx="123020" cy="914919"/>
          </a:xfrm>
          <a:prstGeom prst="bentConnector3">
            <a:avLst>
              <a:gd name="adj1" fmla="val -18582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7946618" y="2521936"/>
            <a:ext cx="0" cy="29502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Interaktive Schaltfläche: Hilfe 33">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Interaktive Schaltfläche: Hilfe 35">
            <a:hlinkClick r:id="rId9" action="ppaction://hlinksldjump" highlightClick="1"/>
          </p:cNvPr>
          <p:cNvSpPr/>
          <p:nvPr/>
        </p:nvSpPr>
        <p:spPr>
          <a:xfrm>
            <a:off x="6888057" y="4544867"/>
            <a:ext cx="864000" cy="43200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p:cNvCxnSpPr>
            <a:endCxn id="36" idx="2"/>
          </p:cNvCxnSpPr>
          <p:nvPr/>
        </p:nvCxnSpPr>
        <p:spPr>
          <a:xfrm>
            <a:off x="6310866" y="4760867"/>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6887315" y="5448482"/>
            <a:ext cx="1877069" cy="4275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p:cNvCxnSpPr/>
          <p:nvPr/>
        </p:nvCxnSpPr>
        <p:spPr>
          <a:xfrm>
            <a:off x="6310124" y="5662104"/>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92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148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6639" y="945374"/>
            <a:ext cx="470533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"Task" link to configure your account.</a:t>
            </a:r>
          </a:p>
          <a:p>
            <a:pPr marL="342900" indent="-342900">
              <a:buFont typeface="+mj-lt"/>
              <a:buAutoNum type="arabicPeriod"/>
            </a:pPr>
            <a:r>
              <a:rPr lang="de-DE" b="1" dirty="0" smtClean="0"/>
              <a:t>Select </a:t>
            </a:r>
            <a:r>
              <a:rPr lang="de-DE" dirty="0" smtClean="0"/>
              <a:t>one of the following forwarding methods (not all options are available for Standard Account):</a:t>
            </a:r>
          </a:p>
          <a:p>
            <a:pPr lvl="2"/>
            <a:r>
              <a:rPr lang="de-DE" sz="1200" b="1" dirty="0" smtClean="0"/>
              <a:t>Online</a:t>
            </a:r>
          </a:p>
          <a:p>
            <a:pPr lvl="2"/>
            <a:r>
              <a:rPr lang="de-DE" sz="1200" b="1" dirty="0" err="1" smtClean="0"/>
              <a:t>cXML </a:t>
            </a:r>
            <a:endParaRPr lang="de-DE" sz="1200" b="1" dirty="0" smtClean="0"/>
          </a:p>
          <a:p>
            <a:pPr lvl="2"/>
            <a:r>
              <a:rPr lang="de-DE" sz="1200" b="1" dirty="0" smtClean="0"/>
              <a:t>EDI</a:t>
            </a:r>
          </a:p>
          <a:p>
            <a:pPr lvl="2"/>
            <a:r>
              <a:rPr lang="de-DE" sz="1200" b="1" dirty="0" smtClean="0"/>
              <a:t>Email</a:t>
            </a:r>
          </a:p>
          <a:p>
            <a:pPr lvl="2"/>
            <a:r>
              <a:rPr lang="de-DE" sz="1200" b="1" dirty="0" smtClean="0"/>
              <a:t>Fax</a:t>
            </a:r>
          </a:p>
          <a:p>
            <a:pPr lvl="2"/>
            <a:r>
              <a:rPr lang="de-DE" sz="1200" b="1" dirty="0" smtClean="0"/>
              <a:t>Queue for pending </a:t>
            </a:r>
            <a:r>
              <a:rPr lang="de-DE" sz="1200" b="1" dirty="0" err="1" smtClean="0"/>
              <a:t>cXML documents </a:t>
            </a:r>
            <a:r>
              <a:rPr lang="de-DE" sz="1200" dirty="0" smtClean="0"/>
              <a:t>(only available for order forwarding) </a:t>
            </a:r>
            <a:endParaRPr lang="de-DE" sz="1100" dirty="0" smtClean="0"/>
          </a:p>
          <a:p>
            <a:pPr marL="342900" indent="-342900">
              <a:buFont typeface="+mj-lt"/>
              <a:buAutoNum type="arabicPeriod"/>
            </a:pPr>
            <a:r>
              <a:rPr lang="de-DE" b="1" dirty="0" smtClean="0"/>
              <a:t>Enter at least </a:t>
            </a:r>
            <a:r>
              <a:rPr lang="de-DE" dirty="0" smtClean="0"/>
              <a:t>one e-mail address. You can enter up to 3 email addresses, separated only by a comma (no spaces!).</a:t>
            </a:r>
          </a:p>
          <a:p>
            <a:pPr marL="342900" indent="-342900">
              <a:buFont typeface="+mj-lt"/>
              <a:buAutoNum type="arabicPeriod"/>
            </a:pP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err="1" smtClean="0"/>
              <a:t>Selecting</a:t>
            </a:r>
            <a:r>
              <a:rPr lang="de-DE" dirty="0" smtClean="0"/>
              <a:t> an Electronic Order-</a:t>
            </a:r>
            <a:r>
              <a:rPr lang="de-DE" dirty="0" err="1" smtClean="0"/>
              <a:t>Forwarding</a:t>
            </a:r>
            <a:r>
              <a:rPr lang="de-DE" dirty="0" smtClean="0"/>
              <a:t> </a:t>
            </a:r>
            <a:r>
              <a:rPr lang="de-DE" dirty="0" err="1" smtClean="0"/>
              <a:t>Method</a:t>
            </a:r>
            <a:endParaRPr lang="de-DE" dirty="0"/>
          </a:p>
        </p:txBody>
      </p:sp>
      <p:sp>
        <p:nvSpPr>
          <p:cNvPr id="5" name="Datumsplatzhalter 4"/>
          <p:cNvSpPr>
            <a:spLocks noGrp="1"/>
          </p:cNvSpPr>
          <p:nvPr>
            <p:ph type="dt" sz="half" idx="10"/>
          </p:nvPr>
        </p:nvSpPr>
        <p:spPr/>
        <p:txBody>
          <a:bodyPr/>
          <a:lstStyle/>
          <a:p>
            <a:fld id="{CFBF3A56-BEB3-40A3-963D-D4522273CFFB}"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20</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5591136" y="1053374"/>
            <a:ext cx="6396888" cy="4767735"/>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177672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18772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0"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err="1" smtClean="0"/>
              <a:t>Forwarding</a:t>
            </a:r>
            <a:r>
              <a:rPr lang="de-DE" dirty="0" smtClean="0"/>
              <a:t> </a:t>
            </a:r>
            <a:r>
              <a:rPr lang="de-DE" dirty="0" err="1" smtClean="0"/>
              <a:t>Purchase</a:t>
            </a:r>
            <a:r>
              <a:rPr lang="de-DE" dirty="0" smtClean="0"/>
              <a:t> Orders </a:t>
            </a:r>
            <a:endParaRPr lang="de-DE" dirty="0"/>
          </a:p>
        </p:txBody>
      </p:sp>
      <p:sp>
        <p:nvSpPr>
          <p:cNvPr id="3" name="Datumsplatzhalter 2"/>
          <p:cNvSpPr>
            <a:spLocks noGrp="1"/>
          </p:cNvSpPr>
          <p:nvPr>
            <p:ph type="dt" sz="half" idx="10"/>
          </p:nvPr>
        </p:nvSpPr>
        <p:spPr/>
        <p:txBody>
          <a:bodyPr/>
          <a:lstStyle/>
          <a:p>
            <a:fld id="{D5419A57-FA30-4520-940E-976D8CAC645F}" type="datetime1">
              <a:rPr lang="de-DE" smtClean="0"/>
              <a:t>09.03.2022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21</a:t>
            </a:fld>
            <a:endParaRPr lang="de-DE" dirty="0"/>
          </a:p>
        </p:txBody>
      </p:sp>
      <p:sp>
        <p:nvSpPr>
          <p:cNvPr id="5" name="Inhaltsplatzhalter 4"/>
          <p:cNvSpPr>
            <a:spLocks noGrp="1"/>
          </p:cNvSpPr>
          <p:nvPr>
            <p:ph sz="quarter" idx="13"/>
            <p:custDataLst>
              <p:tags r:id="rId3"/>
            </p:custDataLst>
          </p:nvPr>
        </p:nvSpPr>
        <p:spPr>
          <a:xfrm>
            <a:off x="550800" y="1701799"/>
            <a:ext cx="9072896"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solidFill>
                  <a:srgbClr val="000000"/>
                </a:solidFill>
                <a:latin typeface="EON Brix Sans"/>
              </a:rPr>
              <a:t>Online (default): </a:t>
            </a:r>
            <a:r>
              <a:rPr lang="de-DE" dirty="0" smtClean="0">
                <a:solidFill>
                  <a:srgbClr val="000000"/>
                </a:solidFill>
                <a:latin typeface="EON Brix Sans"/>
              </a:rPr>
              <a:t>Purchase orders are received in your AN account, but no notifications are sent.</a:t>
            </a:r>
          </a:p>
          <a:p>
            <a:r>
              <a:rPr lang="de-DE" b="1" dirty="0" smtClean="0">
                <a:solidFill>
                  <a:srgbClr val="000000"/>
                </a:solidFill>
                <a:latin typeface="EON Brix Sans"/>
              </a:rPr>
              <a:t>E Mail (recommended): </a:t>
            </a:r>
            <a:r>
              <a:rPr lang="de-DE" dirty="0" smtClean="0">
                <a:solidFill>
                  <a:srgbClr val="000000"/>
                </a:solidFill>
                <a:latin typeface="EON Brix Sans"/>
              </a:rPr>
              <a:t>E Mail notifications will be sent, which may include a copy of the purchase order, when orders are received in your AN account.</a:t>
            </a:r>
          </a:p>
          <a:p>
            <a:endParaRPr lang="de-DE" dirty="0" smtClean="0">
              <a:solidFill>
                <a:srgbClr val="000000"/>
              </a:solidFill>
              <a:latin typeface="EON Brix Sans"/>
            </a:endParaRPr>
          </a:p>
          <a:p>
            <a:endParaRPr lang="de-DE" dirty="0" smtClean="0">
              <a:solidFill>
                <a:srgbClr val="000000"/>
              </a:solidFill>
              <a:latin typeface="EON Brix Sans"/>
            </a:endParaRPr>
          </a:p>
          <a:p>
            <a:pPr marL="0" indent="0">
              <a:buNone/>
            </a:pPr>
            <a:r>
              <a:rPr lang="de-DE" b="1" u="sng" dirty="0" smtClean="0"/>
              <a:t>Additionally only available with Enterprise Account:</a:t>
            </a:r>
          </a:p>
          <a:p>
            <a:r>
              <a:rPr lang="de-DE" b="1" dirty="0" smtClean="0"/>
              <a:t>Fax: </a:t>
            </a:r>
            <a:r>
              <a:rPr lang="de-DE" dirty="0" smtClean="0"/>
              <a:t>Notifications of new orders are sent by fax and may include a copy of the purchase order and a cover sheet.</a:t>
            </a:r>
          </a:p>
          <a:p>
            <a:endParaRPr lang="de-DE" dirty="0" smtClean="0"/>
          </a:p>
          <a:p>
            <a:r>
              <a:rPr lang="de-DE" b="1" dirty="0" err="1" smtClean="0"/>
              <a:t>cXML/EDI</a:t>
            </a:r>
            <a:r>
              <a:rPr lang="de-DE" b="1" dirty="0" smtClean="0"/>
              <a:t>: </a:t>
            </a:r>
            <a:r>
              <a:rPr lang="de-DE" dirty="0" smtClean="0"/>
              <a:t>This option allows you to integrate your ERP system directly with Ariba Network for transactions with your customer. Contact Ariba Network Customer Support for more information and to be directed to a vendor integrator.</a:t>
            </a:r>
          </a:p>
          <a:p>
            <a:endParaRPr lang="de-DE" dirty="0" smtClean="0"/>
          </a:p>
          <a:p>
            <a:pPr marL="0" indent="0">
              <a:buNone/>
            </a:pPr>
            <a:endParaRPr lang="de-DE" b="1" u="sng" dirty="0"/>
          </a:p>
        </p:txBody>
      </p:sp>
      <p:sp>
        <p:nvSpPr>
          <p:cNvPr id="6" name="Textplatzhalter 5"/>
          <p:cNvSpPr>
            <a:spLocks noGrp="1"/>
          </p:cNvSpPr>
          <p:nvPr>
            <p:ph type="body" sz="quarter" idx="14"/>
          </p:nvPr>
        </p:nvSpPr>
        <p:spPr/>
        <p:txBody>
          <a:bodyPr/>
          <a:lstStyle/>
          <a:p>
            <a:r>
              <a:rPr lang="de-DE" dirty="0" err="1" smtClean="0"/>
              <a:t>Method</a:t>
            </a:r>
            <a:r>
              <a:rPr lang="de-DE" dirty="0" smtClean="0"/>
              <a:t> Details </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837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384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420947"/>
            <a:ext cx="35284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a:t>"As for new catalog orders without attachments" for order changes and other document types to copy the settings automatically. However, you can also choose the settings according to your preferences</a:t>
            </a:r>
            <a:r>
              <a:rPr lang="de-DE" dirty="0" smtClean="0"/>
              <a:t>.</a:t>
            </a:r>
          </a:p>
          <a:p>
            <a:pPr marL="342900" indent="-342900">
              <a:buFont typeface="+mj-lt"/>
              <a:buAutoNum type="arabicPeriod"/>
            </a:pPr>
            <a:r>
              <a:rPr lang="de-DE" b="1" dirty="0"/>
              <a:t>Specify </a:t>
            </a:r>
            <a:r>
              <a:rPr lang="de-DE" dirty="0"/>
              <a:t>a method and user for sending order response documents (confirmations and shipping notifications).</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smtClean="0"/>
              <a:t>Selecting</a:t>
            </a:r>
            <a:r>
              <a:rPr lang="de-DE" dirty="0" smtClean="0"/>
              <a:t> </a:t>
            </a:r>
            <a:r>
              <a:rPr lang="de-DE" dirty="0" err="1" smtClean="0"/>
              <a:t>Your</a:t>
            </a:r>
            <a:r>
              <a:rPr lang="de-DE" dirty="0" smtClean="0"/>
              <a:t> Electronic Order-</a:t>
            </a:r>
            <a:r>
              <a:rPr lang="de-DE" dirty="0" err="1" smtClean="0"/>
              <a:t>Forwarding</a:t>
            </a:r>
            <a:r>
              <a:rPr lang="de-DE" dirty="0" smtClean="0"/>
              <a:t> </a:t>
            </a:r>
            <a:r>
              <a:rPr lang="de-DE" dirty="0" err="1" smtClean="0"/>
              <a:t>Method</a:t>
            </a:r>
            <a:endParaRPr lang="de-DE" dirty="0"/>
          </a:p>
        </p:txBody>
      </p:sp>
      <p:sp>
        <p:nvSpPr>
          <p:cNvPr id="8" name="Text Placeholder 7"/>
          <p:cNvSpPr>
            <a:spLocks noGrp="1"/>
          </p:cNvSpPr>
          <p:nvPr>
            <p:ph type="body" sz="quarter" idx="13"/>
          </p:nvPr>
        </p:nvSpPr>
        <p:spPr bwMode="gray"/>
        <p:txBody>
          <a:bodyPr/>
          <a:lstStyle/>
          <a:p>
            <a:r>
              <a:rPr lang="de-DE" dirty="0" err="1" smtClean="0">
                <a:solidFill>
                  <a:schemeClr val="tx2"/>
                </a:solidFill>
              </a:rPr>
              <a:t>Notifications</a:t>
            </a:r>
            <a:endParaRPr lang="de-DE" dirty="0">
              <a:solidFill>
                <a:schemeClr val="tx2"/>
              </a:solidFill>
            </a:endParaRPr>
          </a:p>
        </p:txBody>
      </p:sp>
      <p:sp>
        <p:nvSpPr>
          <p:cNvPr id="5" name="Datumsplatzhalter 4"/>
          <p:cNvSpPr>
            <a:spLocks noGrp="1"/>
          </p:cNvSpPr>
          <p:nvPr>
            <p:ph type="dt" sz="half" idx="10"/>
          </p:nvPr>
        </p:nvSpPr>
        <p:spPr/>
        <p:txBody>
          <a:bodyPr/>
          <a:lstStyle/>
          <a:p>
            <a:fld id="{9DBD943B-9E43-4989-B606-1450C196E2A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4366965" y="928761"/>
            <a:ext cx="5950247" cy="5337997"/>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09365132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2527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0"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2994" y="1522436"/>
            <a:ext cx="4311496"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smtClean="0"/>
              <a:t>"Electronic invoice forwarding".</a:t>
            </a:r>
          </a:p>
          <a:p>
            <a:pPr marL="342900" indent="-342900">
              <a:buFont typeface="+mj-lt"/>
              <a:buAutoNum type="arabicPeriod"/>
            </a:pPr>
            <a:endParaRPr lang="de-DE" dirty="0" smtClean="0"/>
          </a:p>
          <a:p>
            <a:pPr marL="342900" indent="-342900">
              <a:buFont typeface="+mj-lt"/>
              <a:buAutoNum type="arabicPeriod"/>
            </a:pPr>
            <a:r>
              <a:rPr lang="de-DE" b="1" dirty="0" smtClean="0"/>
              <a:t>Select </a:t>
            </a:r>
            <a:r>
              <a:rPr lang="de-DE" dirty="0" smtClean="0"/>
              <a:t>one of the following methods for electronic invoice routing: Online, </a:t>
            </a:r>
            <a:r>
              <a:rPr lang="de-DE" dirty="0" err="1" smtClean="0"/>
              <a:t>cXML</a:t>
            </a:r>
            <a:r>
              <a:rPr lang="de-DE" dirty="0" smtClean="0"/>
              <a:t>, EDI. It is recommended to configure notifications for forwarding via email (just like for purchase order forwarding).</a:t>
            </a:r>
          </a:p>
          <a:p>
            <a:pPr marL="342900" indent="-342900">
              <a:buFont typeface="+mj-lt"/>
              <a:buAutoNum type="arabicPeriod"/>
            </a:pPr>
            <a:endParaRPr lang="de-DE" dirty="0" smtClean="0"/>
          </a:p>
          <a:p>
            <a:pPr marL="342900" indent="-342900">
              <a:buFont typeface="+mj-lt"/>
              <a:buAutoNum type="arabicPeriod"/>
            </a:pPr>
            <a:r>
              <a:rPr lang="de-DE" dirty="0" smtClean="0"/>
              <a:t>On the Tax Invoices tab, </a:t>
            </a:r>
            <a:r>
              <a:rPr lang="de-DE" b="1" dirty="0" smtClean="0"/>
              <a:t>click </a:t>
            </a:r>
            <a:r>
              <a:rPr lang="de-DE" dirty="0" smtClean="0"/>
              <a:t>the Tax Information and Filing sub-tab to enter the tax number, sales tax number, and other relevant data.</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a:t>Selecting</a:t>
            </a:r>
            <a:r>
              <a:rPr lang="de-DE" dirty="0"/>
              <a:t> </a:t>
            </a:r>
            <a:r>
              <a:rPr lang="de-DE" dirty="0" err="1"/>
              <a:t>Your</a:t>
            </a:r>
            <a:r>
              <a:rPr lang="de-DE" dirty="0"/>
              <a:t> Electronic Order-</a:t>
            </a:r>
            <a:r>
              <a:rPr lang="de-DE" dirty="0" err="1"/>
              <a:t>Forwarding</a:t>
            </a:r>
            <a:r>
              <a:rPr lang="de-DE" dirty="0"/>
              <a:t> </a:t>
            </a:r>
            <a:r>
              <a:rPr lang="de-DE" dirty="0" err="1"/>
              <a:t>Method</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Methods </a:t>
            </a:r>
            <a:r>
              <a:rPr lang="de-DE" dirty="0" err="1" smtClean="0">
                <a:solidFill>
                  <a:schemeClr val="tx2"/>
                </a:solidFill>
              </a:rPr>
              <a:t>and</a:t>
            </a:r>
            <a:r>
              <a:rPr lang="de-DE" dirty="0" smtClean="0">
                <a:solidFill>
                  <a:schemeClr val="tx2"/>
                </a:solidFill>
              </a:rPr>
              <a:t> </a:t>
            </a:r>
            <a:r>
              <a:rPr lang="de-DE" dirty="0">
                <a:solidFill>
                  <a:schemeClr val="tx2"/>
                </a:solidFill>
              </a:rPr>
              <a:t>C</a:t>
            </a:r>
            <a:r>
              <a:rPr lang="de-DE" dirty="0" smtClean="0">
                <a:solidFill>
                  <a:schemeClr val="tx2"/>
                </a:solidFill>
              </a:rPr>
              <a:t>ontrol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7232A30D-B3E2-413A-8873-2EDE5CB1EC6C}"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6094780" y="837373"/>
            <a:ext cx="3456906" cy="3396411"/>
          </a:xfrm>
          <a:prstGeom prst="rect">
            <a:avLst/>
          </a:prstGeom>
        </p:spPr>
      </p:pic>
      <p:pic>
        <p:nvPicPr>
          <p:cNvPr id="22" name="Grafik 21"/>
          <p:cNvPicPr>
            <a:picLocks noChangeAspect="1"/>
          </p:cNvPicPr>
          <p:nvPr/>
        </p:nvPicPr>
        <p:blipFill>
          <a:blip r:embed="rId10"/>
          <a:stretch>
            <a:fillRect/>
          </a:stretch>
        </p:blipFill>
        <p:spPr>
          <a:xfrm>
            <a:off x="4871036" y="4298274"/>
            <a:ext cx="3456990" cy="2127378"/>
          </a:xfrm>
          <a:prstGeom prst="rect">
            <a:avLst/>
          </a:prstGeom>
        </p:spPr>
      </p:pic>
      <p:pic>
        <p:nvPicPr>
          <p:cNvPr id="23" name="Grafik 22"/>
          <p:cNvPicPr>
            <a:picLocks noChangeAspect="1"/>
          </p:cNvPicPr>
          <p:nvPr/>
        </p:nvPicPr>
        <p:blipFill>
          <a:blip r:embed="rId11"/>
          <a:stretch>
            <a:fillRect/>
          </a:stretch>
        </p:blipFill>
        <p:spPr>
          <a:xfrm>
            <a:off x="8664937" y="4298274"/>
            <a:ext cx="3379800" cy="1833642"/>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62109854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4431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4"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15786" y="1125474"/>
            <a:ext cx="4255249"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b="1" dirty="0" smtClean="0"/>
              <a:t>Company Settings </a:t>
            </a:r>
            <a:r>
              <a:rPr lang="de-DE" dirty="0"/>
              <a:t>drop-down menu, </a:t>
            </a:r>
            <a:r>
              <a:rPr lang="de-DE" dirty="0" smtClean="0"/>
              <a:t>click the </a:t>
            </a:r>
            <a:r>
              <a:rPr lang="de-DE" b="1" dirty="0"/>
              <a:t>Transfers </a:t>
            </a:r>
            <a:r>
              <a:rPr lang="de-DE" dirty="0"/>
              <a:t>option</a:t>
            </a:r>
            <a:r>
              <a:rPr lang="de-DE" b="1" dirty="0" smtClean="0"/>
              <a:t>.</a:t>
            </a:r>
          </a:p>
          <a:p>
            <a:pPr marL="342900" indent="-342900">
              <a:buFont typeface="+mj-lt"/>
              <a:buAutoNum type="arabicPeriod"/>
            </a:pPr>
            <a:endParaRPr lang="de-DE" b="1" dirty="0"/>
          </a:p>
          <a:p>
            <a:pPr marL="342900" indent="-342900">
              <a:buFont typeface="+mj-lt"/>
              <a:buAutoNum type="arabicPeriod"/>
            </a:pPr>
            <a:r>
              <a:rPr lang="de-DE" b="1" dirty="0" smtClean="0"/>
              <a:t>Click "</a:t>
            </a:r>
            <a:r>
              <a:rPr lang="de-DE" dirty="0"/>
              <a:t>Create" to create new remittance data for your company or "Edit" to modify existing data.</a:t>
            </a:r>
          </a:p>
          <a:p>
            <a:pPr marL="342900" indent="-342900">
              <a:buFont typeface="+mj-lt"/>
              <a:buAutoNum type="arabicPeriod"/>
            </a:pPr>
            <a:endParaRPr lang="de-DE" dirty="0" smtClean="0"/>
          </a:p>
          <a:p>
            <a:pPr marL="342900" indent="-342900">
              <a:buFont typeface="+mj-lt"/>
              <a:buAutoNum type="arabicPeriod"/>
            </a:pPr>
            <a:r>
              <a:rPr lang="de-DE" dirty="0" smtClean="0"/>
              <a:t>In the </a:t>
            </a:r>
            <a:r>
              <a:rPr lang="de-DE" dirty="0"/>
              <a:t>section "Transfers by ELV/Cheque", </a:t>
            </a:r>
            <a:r>
              <a:rPr lang="de-DE" b="1" dirty="0" smtClean="0"/>
              <a:t>fill in </a:t>
            </a:r>
            <a:r>
              <a:rPr lang="de-DE" dirty="0"/>
              <a:t>all mandatory fields marked with an asterisk (*).</a:t>
            </a:r>
          </a:p>
          <a:p>
            <a:pPr marL="342900" indent="-342900">
              <a:buFont typeface="+mj-lt"/>
              <a:buAutoNum type="arabicPeriod"/>
            </a:pPr>
            <a:endParaRPr lang="de-DE" dirty="0" smtClean="0"/>
          </a:p>
          <a:p>
            <a:pPr marL="342900" indent="-342900">
              <a:buFont typeface="+mj-lt"/>
              <a:buAutoNum type="arabicPeriod"/>
            </a:pPr>
            <a:r>
              <a:rPr lang="de-DE" b="1" dirty="0" smtClean="0"/>
              <a:t>Set </a:t>
            </a:r>
            <a:r>
              <a:rPr lang="de-DE" dirty="0" smtClean="0"/>
              <a:t>one of </a:t>
            </a:r>
            <a:r>
              <a:rPr lang="de-DE" dirty="0"/>
              <a:t>your remittance addresses as the default address if you have more than one. Assign each customer a </a:t>
            </a:r>
            <a:r>
              <a:rPr lang="de-DE" b="1" dirty="0" smtClean="0"/>
              <a:t>remittance ID </a:t>
            </a:r>
            <a:r>
              <a:rPr lang="de-DE" dirty="0" smtClean="0"/>
              <a:t>for </a:t>
            </a:r>
            <a:r>
              <a:rPr lang="de-DE" dirty="0"/>
              <a:t>that address if needed. Customers may ask you to assign IDs to their addresses so they can uniquely refer to those addresses. Each customer can assign different IDs.</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smtClean="0"/>
              <a:t>Configuring</a:t>
            </a:r>
            <a:r>
              <a:rPr lang="de-DE" dirty="0" smtClean="0"/>
              <a:t> Transfer Information </a:t>
            </a:r>
            <a:endParaRPr lang="de-DE" dirty="0"/>
          </a:p>
        </p:txBody>
      </p:sp>
      <p:sp>
        <p:nvSpPr>
          <p:cNvPr id="5" name="Datumsplatzhalter 4"/>
          <p:cNvSpPr>
            <a:spLocks noGrp="1"/>
          </p:cNvSpPr>
          <p:nvPr>
            <p:ph type="dt" sz="half" idx="10"/>
          </p:nvPr>
        </p:nvSpPr>
        <p:spPr/>
        <p:txBody>
          <a:bodyPr/>
          <a:lstStyle/>
          <a:p>
            <a:fld id="{5B6CC273-6E41-417C-8F35-48A043ACEC5B}"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24</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177223" y="1032317"/>
            <a:ext cx="3228270" cy="5200585"/>
          </a:xfrm>
          <a:prstGeom prst="rect">
            <a:avLst/>
          </a:prstGeom>
        </p:spPr>
      </p:pic>
      <p:pic>
        <p:nvPicPr>
          <p:cNvPr id="22" name="Grafik 21"/>
          <p:cNvPicPr>
            <a:picLocks noChangeAspect="1"/>
          </p:cNvPicPr>
          <p:nvPr/>
        </p:nvPicPr>
        <p:blipFill>
          <a:blip r:embed="rId10"/>
          <a:stretch>
            <a:fillRect/>
          </a:stretch>
        </p:blipFill>
        <p:spPr>
          <a:xfrm>
            <a:off x="8711681" y="1485523"/>
            <a:ext cx="3478732" cy="4781235"/>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49509670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25503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4"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47452" y="1485524"/>
            <a:ext cx="5043684"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smtClean="0"/>
              <a:t>the </a:t>
            </a:r>
            <a:r>
              <a:rPr lang="de-DE" dirty="0"/>
              <a:t>preferred payment method from a drop-down list: "Check", "Credit Card" or "Electronic Transfer</a:t>
            </a:r>
            <a:r>
              <a:rPr lang="de-DE" dirty="0" smtClean="0"/>
              <a:t>".</a:t>
            </a:r>
          </a:p>
          <a:p>
            <a:pPr marL="342900" indent="-342900">
              <a:buFont typeface="+mj-lt"/>
              <a:buAutoNum type="arabicPeriod"/>
            </a:pPr>
            <a:endParaRPr lang="de-DE" dirty="0"/>
          </a:p>
          <a:p>
            <a:pPr marL="342900" indent="-342900">
              <a:buFont typeface="+mj-lt"/>
              <a:buAutoNum type="arabicPeriod"/>
            </a:pPr>
            <a:r>
              <a:rPr lang="de-DE" b="1" dirty="0" smtClean="0"/>
              <a:t>Enter </a:t>
            </a:r>
            <a:r>
              <a:rPr lang="de-DE" dirty="0" smtClean="0"/>
              <a:t>the </a:t>
            </a:r>
            <a:r>
              <a:rPr lang="de-DE" dirty="0"/>
              <a:t>details for "</a:t>
            </a:r>
            <a:r>
              <a:rPr lang="de-DE" dirty="0" err="1"/>
              <a:t>Automated </a:t>
            </a:r>
            <a:r>
              <a:rPr lang="de-DE" dirty="0"/>
              <a:t>Clearing House" or "Electronic funds transfer".</a:t>
            </a:r>
          </a:p>
          <a:p>
            <a:pPr marL="342900" indent="-342900">
              <a:buFont typeface="+mj-lt"/>
              <a:buAutoNum type="arabicPeriod"/>
            </a:pPr>
            <a:endParaRPr lang="de-DE" dirty="0" smtClean="0"/>
          </a:p>
          <a:p>
            <a:pPr marL="342900" indent="-342900">
              <a:buFont typeface="+mj-lt"/>
              <a:buAutoNum type="arabicPeriod"/>
            </a:pPr>
            <a:r>
              <a:rPr lang="de-DE" b="1" dirty="0"/>
              <a:t>Indicate </a:t>
            </a:r>
            <a:r>
              <a:rPr lang="de-DE" dirty="0"/>
              <a:t>whether you accept credit cards, and then click OK.</a:t>
            </a:r>
          </a:p>
          <a:p>
            <a:endParaRPr lang="de-DE" dirty="0" smtClean="0"/>
          </a:p>
          <a:p>
            <a:endParaRPr lang="de-DE" dirty="0"/>
          </a:p>
          <a:p>
            <a:pPr marL="0" indent="0">
              <a:buNone/>
            </a:pPr>
            <a:r>
              <a:rPr lang="de-DE" sz="1200" b="1" dirty="0"/>
              <a:t>Note: </a:t>
            </a:r>
            <a:r>
              <a:rPr lang="de-DE" sz="1200" dirty="0"/>
              <a:t>Unless specified, this does not change your customer's payment method.</a:t>
            </a:r>
          </a:p>
        </p:txBody>
      </p:sp>
      <p:sp>
        <p:nvSpPr>
          <p:cNvPr id="2" name="Title 1"/>
          <p:cNvSpPr>
            <a:spLocks noGrp="1"/>
          </p:cNvSpPr>
          <p:nvPr>
            <p:ph type="title"/>
          </p:nvPr>
        </p:nvSpPr>
        <p:spPr bwMode="gray"/>
        <p:txBody>
          <a:bodyPr vert="horz"/>
          <a:lstStyle/>
          <a:p>
            <a:r>
              <a:rPr lang="de-DE" dirty="0" err="1" smtClean="0"/>
              <a:t>Configure</a:t>
            </a:r>
            <a:r>
              <a:rPr lang="de-DE" dirty="0" smtClean="0"/>
              <a:t> Transfer Information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Payment </a:t>
            </a:r>
            <a:r>
              <a:rPr lang="de-DE" dirty="0" err="1" smtClean="0">
                <a:solidFill>
                  <a:schemeClr val="tx2"/>
                </a:solidFill>
              </a:rPr>
              <a:t>Methods</a:t>
            </a:r>
            <a:endParaRPr lang="de-DE" dirty="0">
              <a:solidFill>
                <a:schemeClr val="tx2"/>
              </a:solidFill>
            </a:endParaRPr>
          </a:p>
        </p:txBody>
      </p:sp>
      <p:sp>
        <p:nvSpPr>
          <p:cNvPr id="5" name="Datumsplatzhalter 4"/>
          <p:cNvSpPr>
            <a:spLocks noGrp="1"/>
          </p:cNvSpPr>
          <p:nvPr>
            <p:ph type="dt" sz="half" idx="10"/>
          </p:nvPr>
        </p:nvSpPr>
        <p:spPr/>
        <p:txBody>
          <a:bodyPr/>
          <a:lstStyle/>
          <a:p>
            <a:fld id="{F1F9B9B5-BF1E-43CE-B5DD-E463263E235F}"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25</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6501915" y="1127403"/>
            <a:ext cx="5110067" cy="4983047"/>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45811363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97849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7018" y="1630436"/>
            <a:ext cx="39605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In the </a:t>
            </a:r>
            <a:r>
              <a:rPr lang="de-DE" b="1" dirty="0" smtClean="0"/>
              <a:t>Company Settings </a:t>
            </a:r>
            <a:r>
              <a:rPr lang="de-DE" dirty="0"/>
              <a:t>menu, </a:t>
            </a:r>
            <a:r>
              <a:rPr lang="de-DE" b="1" dirty="0" smtClean="0"/>
              <a:t>click </a:t>
            </a:r>
            <a:r>
              <a:rPr lang="de-DE" dirty="0" smtClean="0"/>
              <a:t>the </a:t>
            </a:r>
            <a:r>
              <a:rPr lang="de-DE" dirty="0"/>
              <a:t>"Customer Relations" link.</a:t>
            </a:r>
          </a:p>
          <a:p>
            <a:pPr marL="342900" indent="-342900">
              <a:buFont typeface="+mj-lt"/>
              <a:buAutoNum type="arabicPeriod"/>
            </a:pPr>
            <a:r>
              <a:rPr lang="de-DE" b="1" dirty="0" smtClean="0"/>
              <a:t>Choose </a:t>
            </a:r>
            <a:r>
              <a:rPr lang="de-DE" dirty="0"/>
              <a:t>whether you want to accept customer relationships either automatically or manually. </a:t>
            </a:r>
          </a:p>
          <a:p>
            <a:pPr marL="342900" indent="-342900">
              <a:buFont typeface="+mj-lt"/>
              <a:buAutoNum type="arabicPeriod"/>
            </a:pPr>
            <a:r>
              <a:rPr lang="de-DE" b="1" dirty="0" smtClean="0"/>
              <a:t>In the </a:t>
            </a:r>
            <a:r>
              <a:rPr lang="de-DE" b="1" dirty="0"/>
              <a:t>"Pending</a:t>
            </a:r>
            <a:r>
              <a:rPr lang="de-DE" b="1" dirty="0" smtClean="0"/>
              <a:t>" </a:t>
            </a:r>
            <a:r>
              <a:rPr lang="de-DE" b="1" dirty="0"/>
              <a:t>section, </a:t>
            </a:r>
            <a:r>
              <a:rPr lang="de-DE" dirty="0"/>
              <a:t>you </a:t>
            </a:r>
            <a:r>
              <a:rPr lang="de-DE" dirty="0" smtClean="0"/>
              <a:t>can </a:t>
            </a:r>
            <a:r>
              <a:rPr lang="de-DE" dirty="0"/>
              <a:t>approve or reject pending requests to establish a business relationship. In the "Current" section, you can review the profiles and information portals of your current customers. In the "Rejected" section, you can also review rejected customers.</a:t>
            </a:r>
          </a:p>
          <a:p>
            <a:pPr marL="342900" indent="-342900">
              <a:buFont typeface="+mj-lt"/>
              <a:buAutoNum type="arabicPeriod"/>
            </a:pPr>
            <a:r>
              <a:rPr lang="de-DE" b="1" dirty="0" smtClean="0"/>
              <a:t>Search for </a:t>
            </a:r>
            <a:r>
              <a:rPr lang="de-DE" dirty="0"/>
              <a:t>potential customers on the "Potential Business Relationships" tab.</a:t>
            </a:r>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err="1" smtClean="0"/>
              <a:t>Reviewing</a:t>
            </a:r>
            <a:r>
              <a:rPr lang="de-DE" dirty="0" smtClean="0"/>
              <a:t> </a:t>
            </a:r>
            <a:r>
              <a:rPr lang="de-DE" dirty="0" err="1" smtClean="0"/>
              <a:t>Your</a:t>
            </a:r>
            <a:r>
              <a:rPr lang="de-DE" dirty="0" smtClean="0"/>
              <a:t> Business </a:t>
            </a:r>
            <a:r>
              <a:rPr lang="de-DE" dirty="0" err="1" smtClean="0"/>
              <a:t>Relationships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Current and potential customers.</a:t>
            </a:r>
            <a:endParaRPr lang="de-DE" dirty="0">
              <a:solidFill>
                <a:schemeClr val="tx2"/>
              </a:solidFill>
            </a:endParaRPr>
          </a:p>
        </p:txBody>
      </p:sp>
      <p:sp>
        <p:nvSpPr>
          <p:cNvPr id="5" name="Datumsplatzhalter 4"/>
          <p:cNvSpPr>
            <a:spLocks noGrp="1"/>
          </p:cNvSpPr>
          <p:nvPr>
            <p:ph type="dt" sz="half" idx="10"/>
          </p:nvPr>
        </p:nvSpPr>
        <p:spPr/>
        <p:txBody>
          <a:bodyPr/>
          <a:lstStyle/>
          <a:p>
            <a:fld id="{517A274B-4FF3-4191-B328-3824272BD863}"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26</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4745131" y="1212196"/>
            <a:ext cx="3185917" cy="3986948"/>
          </a:xfrm>
          <a:prstGeom prst="rect">
            <a:avLst/>
          </a:prstGeom>
        </p:spPr>
      </p:pic>
      <p:pic>
        <p:nvPicPr>
          <p:cNvPr id="22" name="Grafik 21"/>
          <p:cNvPicPr>
            <a:picLocks noChangeAspect="1"/>
          </p:cNvPicPr>
          <p:nvPr/>
        </p:nvPicPr>
        <p:blipFill>
          <a:blip r:embed="rId10"/>
          <a:stretch>
            <a:fillRect/>
          </a:stretch>
        </p:blipFill>
        <p:spPr>
          <a:xfrm>
            <a:off x="8002448" y="1275949"/>
            <a:ext cx="4069587" cy="4003324"/>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50659909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72052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50"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smtClean="0"/>
              <a:t>Set </a:t>
            </a:r>
            <a:r>
              <a:rPr lang="de-DE" dirty="0" err="1" smtClean="0"/>
              <a:t>up</a:t>
            </a:r>
            <a:r>
              <a:rPr lang="de-DE" dirty="0" smtClean="0"/>
              <a:t>  User Accounts</a:t>
            </a:r>
            <a:endParaRPr lang="de-DE" dirty="0"/>
          </a:p>
        </p:txBody>
      </p:sp>
      <p:sp>
        <p:nvSpPr>
          <p:cNvPr id="3" name="Datumsplatzhalter 2"/>
          <p:cNvSpPr>
            <a:spLocks noGrp="1"/>
          </p:cNvSpPr>
          <p:nvPr>
            <p:ph type="dt" sz="half" idx="10"/>
          </p:nvPr>
        </p:nvSpPr>
        <p:spPr/>
        <p:txBody>
          <a:bodyPr/>
          <a:lstStyle/>
          <a:p>
            <a:fld id="{37F2CC41-4C62-4010-A45A-551F2699FBFD}" type="datetime1">
              <a:rPr lang="de-DE" smtClean="0"/>
              <a:t>09.03.2022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27</a:t>
            </a:fld>
            <a:endParaRPr lang="de-DE" dirty="0"/>
          </a:p>
        </p:txBody>
      </p:sp>
      <p:sp>
        <p:nvSpPr>
          <p:cNvPr id="5" name="Inhaltsplatzhalter 4"/>
          <p:cNvSpPr>
            <a:spLocks noGrp="1"/>
          </p:cNvSpPr>
          <p:nvPr>
            <p:ph sz="quarter" idx="13"/>
            <p:custDataLst>
              <p:tags r:id="rId3"/>
            </p:custDataLst>
          </p:nvPr>
        </p:nvSpPr>
        <p:spPr>
          <a:xfrm>
            <a:off x="550800" y="1701799"/>
            <a:ext cx="10623128"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Administrator: </a:t>
            </a:r>
            <a:endParaRPr lang="de-DE" dirty="0" smtClean="0"/>
          </a:p>
          <a:p>
            <a:r>
              <a:rPr lang="de-DE" dirty="0" smtClean="0"/>
              <a:t>Only one administrator per ANID.</a:t>
            </a:r>
          </a:p>
          <a:p>
            <a:r>
              <a:rPr lang="de-DE" dirty="0" smtClean="0"/>
              <a:t>Automatically linked to the username and login provided during registration.</a:t>
            </a:r>
          </a:p>
          <a:p>
            <a:r>
              <a:rPr lang="de-DE" dirty="0" smtClean="0"/>
              <a:t>Responsible for account setup/configuration and management.</a:t>
            </a:r>
          </a:p>
          <a:p>
            <a:r>
              <a:rPr lang="de-DE" dirty="0" smtClean="0"/>
              <a:t>First point of contact for users with questions or problems.</a:t>
            </a:r>
          </a:p>
          <a:p>
            <a:r>
              <a:rPr lang="de-DE" dirty="0" smtClean="0"/>
              <a:t>Creates users and assigns roles/permissions to users of the account.</a:t>
            </a:r>
          </a:p>
          <a:p>
            <a:endParaRPr lang="de-DE" dirty="0" smtClean="0"/>
          </a:p>
          <a:p>
            <a:pPr>
              <a:buNone/>
            </a:pPr>
            <a:r>
              <a:rPr lang="de-DE" b="1" dirty="0" smtClean="0"/>
              <a:t>User: </a:t>
            </a:r>
            <a:endParaRPr lang="de-DE" dirty="0" smtClean="0"/>
          </a:p>
          <a:p>
            <a:r>
              <a:rPr lang="de-DE" dirty="0" smtClean="0"/>
              <a:t>Up to 250 user accounts per ANID.</a:t>
            </a:r>
          </a:p>
          <a:p>
            <a:r>
              <a:rPr lang="de-DE" dirty="0" smtClean="0"/>
              <a:t>May have different roles/permissions that correspond to the user's actual responsibilities within their job function.</a:t>
            </a:r>
          </a:p>
          <a:p>
            <a:r>
              <a:rPr lang="de-DE" dirty="0" smtClean="0"/>
              <a:t>Can access all clients or only specific clients assigned by the administrator.</a:t>
            </a:r>
          </a:p>
          <a:p>
            <a:endParaRPr lang="de-DE" b="1" u="sng" dirty="0"/>
          </a:p>
        </p:txBody>
      </p:sp>
      <p:sp>
        <p:nvSpPr>
          <p:cNvPr id="6" name="Textplatzhalter 5"/>
          <p:cNvSpPr>
            <a:spLocks noGrp="1"/>
          </p:cNvSpPr>
          <p:nvPr>
            <p:ph type="body" sz="quarter" idx="14"/>
          </p:nvPr>
        </p:nvSpPr>
        <p:spPr/>
        <p:txBody>
          <a:bodyPr/>
          <a:lstStyle/>
          <a:p>
            <a:r>
              <a:rPr lang="de-DE" dirty="0" smtClean="0"/>
              <a:t>Roles and </a:t>
            </a:r>
            <a:r>
              <a:rPr lang="de-DE" dirty="0" err="1" smtClean="0"/>
              <a:t>Permission</a:t>
            </a:r>
            <a:r>
              <a:rPr lang="de-DE" dirty="0" smtClean="0"/>
              <a:t> Details </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332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3773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7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63146" y="1701554"/>
            <a:ext cx="59768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On the Users tab, </a:t>
            </a:r>
            <a:r>
              <a:rPr lang="de-DE" b="1" dirty="0" smtClean="0"/>
              <a:t>open </a:t>
            </a:r>
            <a:r>
              <a:rPr lang="de-DE" dirty="0"/>
              <a:t>the </a:t>
            </a:r>
            <a:r>
              <a:rPr lang="de-DE" b="1" dirty="0"/>
              <a:t>Company Settings </a:t>
            </a:r>
            <a:r>
              <a:rPr lang="de-DE" dirty="0"/>
              <a:t>menu. The "Users" page is displayed.</a:t>
            </a:r>
          </a:p>
          <a:p>
            <a:pPr marL="342900" indent="-342900">
              <a:buFont typeface="+mj-lt"/>
              <a:buAutoNum type="arabicPeriod"/>
            </a:pPr>
            <a:r>
              <a:rPr lang="de-DE" dirty="0"/>
              <a:t>In the Manage Roles section, click the </a:t>
            </a:r>
            <a:r>
              <a:rPr lang="de-DE" b="1" dirty="0" smtClean="0"/>
              <a:t>Create </a:t>
            </a:r>
            <a:r>
              <a:rPr lang="de-DE" b="1" dirty="0"/>
              <a:t>Role </a:t>
            </a:r>
            <a:r>
              <a:rPr lang="de-DE" dirty="0"/>
              <a:t>button </a:t>
            </a:r>
            <a:r>
              <a:rPr lang="de-DE" dirty="0" smtClean="0"/>
              <a:t>and </a:t>
            </a:r>
            <a:r>
              <a:rPr lang="de-DE" dirty="0"/>
              <a:t>enter a name and description for the role.</a:t>
            </a:r>
          </a:p>
          <a:p>
            <a:pPr marL="342900" indent="-342900">
              <a:buFont typeface="+mj-lt"/>
              <a:buAutoNum type="arabicPeriod"/>
            </a:pPr>
            <a:r>
              <a:rPr lang="de-DE" b="1" dirty="0"/>
              <a:t>Add </a:t>
            </a:r>
            <a:r>
              <a:rPr lang="de-DE" dirty="0"/>
              <a:t>permissions to </a:t>
            </a:r>
            <a:r>
              <a:rPr lang="de-DE" b="1" dirty="0"/>
              <a:t>the role that </a:t>
            </a:r>
            <a:r>
              <a:rPr lang="de-DE" dirty="0"/>
              <a:t>correspond to the user's actual job responsibilities by selecting the appropriate check boxes </a:t>
            </a:r>
            <a:r>
              <a:rPr lang="de-DE" dirty="0" smtClean="0"/>
              <a:t>and </a:t>
            </a:r>
            <a:r>
              <a:rPr lang="de-DE" dirty="0"/>
              <a:t>clicking Save to create the role.</a:t>
            </a:r>
          </a:p>
          <a:p>
            <a:pPr marL="342900" indent="-342900">
              <a:buFont typeface="+mj-lt"/>
              <a:buAutoNum type="arabicPeriod"/>
            </a:pPr>
            <a:r>
              <a:rPr lang="de-DE" b="1" dirty="0" smtClean="0"/>
              <a:t>To create </a:t>
            </a:r>
            <a:r>
              <a:rPr lang="de-DE" dirty="0" smtClean="0"/>
              <a:t>a </a:t>
            </a:r>
            <a:r>
              <a:rPr lang="de-DE" dirty="0"/>
              <a:t>user, click the "Create User" button and add all the relevant data for the user, such as name and contact information.</a:t>
            </a:r>
          </a:p>
          <a:p>
            <a:pPr marL="342900" indent="-342900">
              <a:buFont typeface="+mj-lt"/>
              <a:buAutoNum type="arabicPeriod"/>
            </a:pPr>
            <a:r>
              <a:rPr lang="de-DE" dirty="0" smtClean="0"/>
              <a:t>In the </a:t>
            </a:r>
            <a:r>
              <a:rPr lang="de-DE" dirty="0"/>
              <a:t>Role Assignment section, select a role and click Done. You can add up to 250 users to your Ariba Network account.</a:t>
            </a:r>
          </a:p>
          <a:p>
            <a:pPr marL="342900" indent="-342900">
              <a:buFont typeface="+mj-lt"/>
              <a:buAutoNum type="arabicPeriod"/>
            </a:pPr>
            <a:endParaRPr lang="de-DE" sz="1200" dirty="0"/>
          </a:p>
        </p:txBody>
      </p:sp>
      <p:sp>
        <p:nvSpPr>
          <p:cNvPr id="2" name="Title 1"/>
          <p:cNvSpPr>
            <a:spLocks noGrp="1"/>
          </p:cNvSpPr>
          <p:nvPr>
            <p:ph type="title"/>
          </p:nvPr>
        </p:nvSpPr>
        <p:spPr bwMode="gray">
          <a:xfrm>
            <a:off x="493568" y="319871"/>
            <a:ext cx="11088688" cy="432000"/>
          </a:xfrm>
        </p:spPr>
        <p:txBody>
          <a:bodyPr vert="horz"/>
          <a:lstStyle/>
          <a:p>
            <a:r>
              <a:rPr lang="de-DE" dirty="0"/>
              <a:t>Set </a:t>
            </a:r>
            <a:r>
              <a:rPr lang="de-DE" dirty="0" err="1"/>
              <a:t>up</a:t>
            </a:r>
            <a:r>
              <a:rPr lang="de-DE" dirty="0"/>
              <a:t>  User Accounts </a:t>
            </a:r>
          </a:p>
        </p:txBody>
      </p:sp>
      <p:sp>
        <p:nvSpPr>
          <p:cNvPr id="8" name="Text Placeholder 7"/>
          <p:cNvSpPr>
            <a:spLocks noGrp="1"/>
          </p:cNvSpPr>
          <p:nvPr>
            <p:ph type="body" sz="quarter" idx="13"/>
          </p:nvPr>
        </p:nvSpPr>
        <p:spPr bwMode="gray">
          <a:xfrm>
            <a:off x="483826" y="829971"/>
            <a:ext cx="11088687" cy="503238"/>
          </a:xfrm>
        </p:spPr>
        <p:txBody>
          <a:bodyPr/>
          <a:lstStyle/>
          <a:p>
            <a:r>
              <a:rPr lang="de-DE" dirty="0" smtClean="0">
                <a:solidFill>
                  <a:schemeClr val="tx2"/>
                </a:solidFill>
              </a:rPr>
              <a:t>Create roles and users (administrator </a:t>
            </a:r>
            <a:r>
              <a:rPr lang="de-DE" dirty="0" err="1" smtClean="0">
                <a:solidFill>
                  <a:schemeClr val="tx2"/>
                </a:solidFill>
              </a:rPr>
              <a:t>only</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33FD01BA-032A-4A40-918D-2CF869BFA9F4}"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28</a:t>
            </a:fld>
            <a:endParaRPr lang="de-DE"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2" name="Grafik 21"/>
          <p:cNvPicPr>
            <a:picLocks noChangeAspect="1"/>
          </p:cNvPicPr>
          <p:nvPr/>
        </p:nvPicPr>
        <p:blipFill>
          <a:blip r:embed="rId9"/>
          <a:stretch>
            <a:fillRect/>
          </a:stretch>
        </p:blipFill>
        <p:spPr>
          <a:xfrm>
            <a:off x="763991" y="1307750"/>
            <a:ext cx="4383650" cy="5155522"/>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141804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0632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34"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599276" y="1701554"/>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Users tab.</a:t>
            </a:r>
          </a:p>
          <a:p>
            <a:pPr marL="342900" indent="-342900">
              <a:buFont typeface="+mj-lt"/>
              <a:buAutoNum type="arabicPeriod"/>
            </a:pPr>
            <a:r>
              <a:rPr lang="de-DE" b="1" dirty="0" smtClean="0"/>
              <a:t>Click </a:t>
            </a:r>
            <a:r>
              <a:rPr lang="de-DE" dirty="0" smtClean="0"/>
              <a:t>Edit for the selected user.</a:t>
            </a:r>
          </a:p>
          <a:p>
            <a:pPr marL="342900" indent="-342900">
              <a:buFont typeface="+mj-lt"/>
              <a:buAutoNum type="arabicPeriod"/>
            </a:pPr>
            <a:r>
              <a:rPr lang="de-DE" b="1" dirty="0" smtClean="0"/>
              <a:t>Click </a:t>
            </a:r>
            <a:r>
              <a:rPr lang="de-DE" dirty="0" smtClean="0"/>
              <a:t>the "Reset Password" button to reset the password for the user.</a:t>
            </a:r>
          </a:p>
          <a:p>
            <a:pPr marL="342900" indent="-342900">
              <a:buFont typeface="+mj-lt"/>
              <a:buAutoNum type="arabicPeriod"/>
            </a:pPr>
            <a:r>
              <a:rPr lang="de-DE" b="1" dirty="0" smtClean="0"/>
              <a:t>Other options: </a:t>
            </a:r>
            <a:endParaRPr lang="de-DE" dirty="0" smtClean="0"/>
          </a:p>
          <a:p>
            <a:pPr lvl="2"/>
            <a:r>
              <a:rPr lang="de-DE" dirty="0" smtClean="0"/>
              <a:t>Delete user. </a:t>
            </a:r>
          </a:p>
          <a:p>
            <a:pPr lvl="2"/>
            <a:r>
              <a:rPr lang="de-DE" dirty="0" smtClean="0"/>
              <a:t>Include in list of contacts.</a:t>
            </a:r>
          </a:p>
          <a:p>
            <a:pPr lvl="2"/>
            <a:r>
              <a:rPr lang="de-DE" dirty="0" smtClean="0"/>
              <a:t>Remove from contact list. </a:t>
            </a:r>
          </a:p>
          <a:p>
            <a:pPr lvl="2"/>
            <a:r>
              <a:rPr lang="de-DE" dirty="0" smtClean="0"/>
              <a:t>Make it an administrator. </a:t>
            </a:r>
            <a:endParaRPr lang="de-DE" dirty="0"/>
          </a:p>
        </p:txBody>
      </p:sp>
      <p:sp>
        <p:nvSpPr>
          <p:cNvPr id="2" name="Title 1"/>
          <p:cNvSpPr>
            <a:spLocks noGrp="1"/>
          </p:cNvSpPr>
          <p:nvPr>
            <p:ph type="title"/>
          </p:nvPr>
        </p:nvSpPr>
        <p:spPr bwMode="gray"/>
        <p:txBody>
          <a:bodyPr vert="horz"/>
          <a:lstStyle/>
          <a:p>
            <a:r>
              <a:rPr lang="de-DE" dirty="0"/>
              <a:t>Set </a:t>
            </a:r>
            <a:r>
              <a:rPr lang="de-DE" dirty="0" err="1"/>
              <a:t>up</a:t>
            </a:r>
            <a:r>
              <a:rPr lang="de-DE" dirty="0"/>
              <a:t>  User Accounts </a:t>
            </a:r>
          </a:p>
        </p:txBody>
      </p:sp>
      <p:sp>
        <p:nvSpPr>
          <p:cNvPr id="8" name="Text Placeholder 7"/>
          <p:cNvSpPr>
            <a:spLocks noGrp="1"/>
          </p:cNvSpPr>
          <p:nvPr>
            <p:ph type="body" sz="quarter" idx="13"/>
          </p:nvPr>
        </p:nvSpPr>
        <p:spPr bwMode="gray"/>
        <p:txBody>
          <a:bodyPr/>
          <a:lstStyle/>
          <a:p>
            <a:r>
              <a:rPr lang="de-DE" dirty="0" smtClean="0">
                <a:solidFill>
                  <a:schemeClr val="tx2"/>
                </a:solidFill>
              </a:rPr>
              <a:t>Change user accounts (administrator </a:t>
            </a:r>
            <a:r>
              <a:rPr lang="de-DE" dirty="0" err="1" smtClean="0">
                <a:solidFill>
                  <a:schemeClr val="tx2"/>
                </a:solidFill>
              </a:rPr>
              <a:t>only</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B63B067B-8129-4643-AF13-F43463409568}"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50437" y="1341504"/>
            <a:ext cx="5760800" cy="4811485"/>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6656731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kt 52" hidden="1"/>
          <p:cNvGraphicFramePr>
            <a:graphicFrameLocks noChangeAspect="1"/>
          </p:cNvGraphicFramePr>
          <p:nvPr>
            <p:custDataLst>
              <p:tags r:id="rId2"/>
            </p:custDataLst>
            <p:extLst>
              <p:ext uri="{D42A27DB-BD31-4B8C-83A1-F6EECF244321}">
                <p14:modId xmlns:p14="http://schemas.microsoft.com/office/powerpoint/2010/main" val="2209968060"/>
              </p:ext>
            </p:ext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spid="_x0000_s172035" name="think-cell Folie" r:id="rId6" imgW="349" imgH="349" progId="TCLayout.ActiveDocument.1">
                  <p:embed/>
                </p:oleObj>
              </mc:Choice>
              <mc:Fallback>
                <p:oleObj name="think-cell Folie" r:id="rId6" imgW="349" imgH="349" progId="TCLayout.ActiveDocument.1">
                  <p:embed/>
                  <p:pic>
                    <p:nvPicPr>
                      <p:cNvPr id="52" name="Objekt 51" hidden="1"/>
                      <p:cNvPicPr/>
                      <p:nvPr/>
                    </p:nvPicPr>
                    <p:blipFill>
                      <a:blip r:embed="rId7"/>
                      <a:stretch>
                        <a:fillRect/>
                      </a:stretch>
                    </p:blipFill>
                    <p:spPr>
                      <a:xfrm>
                        <a:off x="458788" y="458788"/>
                        <a:ext cx="1588" cy="1588"/>
                      </a:xfrm>
                      <a:prstGeom prst="rect">
                        <a:avLst/>
                      </a:prstGeom>
                    </p:spPr>
                  </p:pic>
                </p:oleObj>
              </mc:Fallback>
            </mc:AlternateContent>
          </a:graphicData>
        </a:graphic>
      </p:graphicFrame>
      <p:graphicFrame>
        <p:nvGraphicFramePr>
          <p:cNvPr id="52" name="Objekt 51" hidden="1"/>
          <p:cNvGraphicFramePr>
            <a:graphicFrameLocks noChangeAspect="1"/>
          </p:cNvGraphicFramePr>
          <p:nvPr>
            <p:custDataLst>
              <p:tags r:id="rId3"/>
            </p:custDataLst>
            <p:extLst>
              <p:ext uri="{D42A27DB-BD31-4B8C-83A1-F6EECF244321}">
                <p14:modId xmlns:p14="http://schemas.microsoft.com/office/powerpoint/2010/main" val="138698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6" name="think-cell Folie" r:id="rId8" imgW="351" imgH="351" progId="TCLayout.ActiveDocument.1">
                  <p:embed/>
                </p:oleObj>
              </mc:Choice>
              <mc:Fallback>
                <p:oleObj name="think-cell Folie" r:id="rId8" imgW="351" imgH="3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4"/>
            </p:custDataLst>
          </p:nvPr>
        </p:nvSpPr>
        <p:spPr/>
        <p:txBody>
          <a:bodyPr vert="horz"/>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09.03.2022</a:t>
            </a:fld>
            <a:endParaRPr lang="de-DE" dirty="0"/>
          </a:p>
        </p:txBody>
      </p:sp>
      <p:grpSp>
        <p:nvGrpSpPr>
          <p:cNvPr id="54" name="Gruppieren 53"/>
          <p:cNvGrpSpPr/>
          <p:nvPr/>
        </p:nvGrpSpPr>
        <p:grpSpPr>
          <a:xfrm>
            <a:off x="10243972" y="729374"/>
            <a:ext cx="1368010" cy="216000"/>
            <a:chOff x="7535466" y="689508"/>
            <a:chExt cx="1368010" cy="216000"/>
          </a:xfrm>
        </p:grpSpPr>
        <p:sp>
          <p:nvSpPr>
            <p:cNvPr id="55" name="Interaktive Schaltfläche: Nächste(r) oder Weiter 5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Interaktive Schaltfläche: Zurück oder Vorherige(r) 5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Interaktive Schaltfläche: Start 5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a:t>
            </a:fld>
            <a:endParaRPr lang="de-DE" dirty="0"/>
          </a:p>
        </p:txBody>
      </p:sp>
      <p:sp>
        <p:nvSpPr>
          <p:cNvPr id="50" name="TextBox 49"/>
          <p:cNvSpPr txBox="1"/>
          <p:nvPr/>
        </p:nvSpPr>
        <p:spPr>
          <a:xfrm>
            <a:off x="478426" y="1557534"/>
            <a:ext cx="511271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2142803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14321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151475"/>
            <a:ext cx="5760800" cy="478857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on your name in the top right corner to access the user account navigator. Here you have the following options:</a:t>
            </a:r>
          </a:p>
          <a:p>
            <a:pPr lvl="2"/>
            <a:r>
              <a:rPr lang="de-DE" dirty="0" smtClean="0"/>
              <a:t>Quickly access your personal user account information and settings.</a:t>
            </a:r>
          </a:p>
          <a:p>
            <a:pPr lvl="2"/>
            <a:r>
              <a:rPr lang="de-DE" dirty="0" smtClean="0"/>
              <a:t>Link multiple user accounts.</a:t>
            </a:r>
          </a:p>
          <a:p>
            <a:pPr lvl="2"/>
            <a:r>
              <a:rPr lang="de-DE" dirty="0" smtClean="0"/>
              <a:t>Switch to your test account.</a:t>
            </a:r>
          </a:p>
          <a:p>
            <a:pPr lvl="2"/>
            <a:endParaRPr lang="de-DE" dirty="0" smtClean="0"/>
          </a:p>
          <a:p>
            <a:pPr marL="180000" lvl="2" indent="0">
              <a:buNone/>
            </a:pPr>
            <a:r>
              <a:rPr lang="de-DE" sz="1200" b="1" dirty="0" smtClean="0"/>
              <a:t>Note: </a:t>
            </a:r>
            <a:r>
              <a:rPr lang="de-DE" sz="1200" dirty="0" smtClean="0"/>
              <a:t>After you link multiple user accounts, the User Account Navigator displays multiple accounts.</a:t>
            </a:r>
          </a:p>
          <a:p>
            <a:pPr marL="180000" lvl="2" indent="0">
              <a:buNone/>
            </a:pPr>
            <a:endParaRPr lang="de-DE" dirty="0" smtClean="0"/>
          </a:p>
          <a:p>
            <a:pPr marL="342900" indent="-342900">
              <a:buFont typeface="+mj-lt"/>
              <a:buAutoNum type="arabicPeriod"/>
            </a:pPr>
            <a:r>
              <a:rPr lang="de-DE" b="1" dirty="0" smtClean="0"/>
              <a:t>Click on </a:t>
            </a:r>
            <a:r>
              <a:rPr lang="de-DE" dirty="0" smtClean="0"/>
              <a:t>"My account" to view your user settings.</a:t>
            </a:r>
          </a:p>
          <a:p>
            <a:pPr marL="342900" indent="-342900">
              <a:buFont typeface="+mj-lt"/>
              <a:buAutoNum type="arabicPeriod"/>
            </a:pPr>
            <a:r>
              <a:rPr lang="de-DE" b="1" dirty="0" smtClean="0"/>
              <a:t>Click "</a:t>
            </a:r>
            <a:r>
              <a:rPr lang="de-DE" dirty="0" smtClean="0"/>
              <a:t>Complete" or update all mandatory fields marked with an asterisk (*). </a:t>
            </a:r>
            <a:r>
              <a:rPr lang="de-DE" b="1" dirty="0" smtClean="0"/>
              <a:t>Note: </a:t>
            </a:r>
            <a:r>
              <a:rPr lang="de-DE" dirty="0" smtClean="0"/>
              <a:t>If you change your username or password, remember to use them the next time you log in.</a:t>
            </a:r>
          </a:p>
          <a:p>
            <a:pPr marL="342900" indent="-342900">
              <a:buFont typeface="+mj-lt"/>
              <a:buAutoNum type="arabicPeriod"/>
            </a:pPr>
            <a:r>
              <a:rPr lang="de-DE" dirty="0" smtClean="0"/>
              <a:t>If necessary, hide your personal information by selecting the appropriate check box in the "Contact Information Preferences" section.</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smtClean="0"/>
              <a:t>Advanced user account features. </a:t>
            </a:r>
            <a:endParaRPr lang="de-DE" dirty="0"/>
          </a:p>
        </p:txBody>
      </p:sp>
      <p:sp>
        <p:nvSpPr>
          <p:cNvPr id="5" name="Datumsplatzhalter 4"/>
          <p:cNvSpPr>
            <a:spLocks noGrp="1"/>
          </p:cNvSpPr>
          <p:nvPr>
            <p:ph type="dt" sz="half" idx="10"/>
          </p:nvPr>
        </p:nvSpPr>
        <p:spPr/>
        <p:txBody>
          <a:bodyPr/>
          <a:lstStyle/>
          <a:p>
            <a:fld id="{2A70C00E-897C-4A31-9C86-ECD3FF63F8A0}"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214433" y="1931008"/>
            <a:ext cx="5592733" cy="4546474"/>
          </a:xfrm>
          <a:prstGeom prst="rect">
            <a:avLst/>
          </a:prstGeom>
        </p:spPr>
      </p:pic>
      <p:pic>
        <p:nvPicPr>
          <p:cNvPr id="20" name="Grafik 19"/>
          <p:cNvPicPr>
            <a:picLocks noChangeAspect="1"/>
          </p:cNvPicPr>
          <p:nvPr/>
        </p:nvPicPr>
        <p:blipFill rotWithShape="1">
          <a:blip r:embed="rId10"/>
          <a:srcRect l="3881" b="5589"/>
          <a:stretch/>
        </p:blipFill>
        <p:spPr>
          <a:xfrm>
            <a:off x="3679982" y="837374"/>
            <a:ext cx="2235759" cy="2612996"/>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7863651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73752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4"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63146" y="1183280"/>
            <a:ext cx="61208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To set up your test account</a:t>
            </a:r>
            <a:r>
              <a:rPr lang="de-DE" sz="1200" dirty="0" smtClean="0"/>
              <a:t>, you must be in the table view of your active </a:t>
            </a:r>
            <a:r>
              <a:rPr lang="de-DE" sz="1200" dirty="0" err="1" smtClean="0"/>
              <a:t>Ariba Network account</a:t>
            </a:r>
            <a:r>
              <a:rPr lang="de-DE" sz="1200" dirty="0" smtClean="0"/>
              <a:t>.</a:t>
            </a:r>
          </a:p>
          <a:p>
            <a:pPr marL="342900" indent="-342900">
              <a:buFont typeface="+mj-lt"/>
              <a:buAutoNum type="arabicPeriod"/>
            </a:pPr>
            <a:r>
              <a:rPr lang="de-DE" sz="1200" b="1" dirty="0" smtClean="0"/>
              <a:t>Click </a:t>
            </a:r>
            <a:r>
              <a:rPr lang="de-DE" sz="1200" dirty="0" smtClean="0"/>
              <a:t>your name in the top right corner, then select "Switch to Test ID". The Switch to Test Account button is only available to the account administrator. The administrator can create test account usernames for any other users who need access to the test account.</a:t>
            </a:r>
          </a:p>
          <a:p>
            <a:pPr marL="342900" indent="-342900">
              <a:buFont typeface="+mj-lt"/>
              <a:buAutoNum type="arabicPeriod"/>
            </a:pPr>
            <a:r>
              <a:rPr lang="de-DE" sz="1200" b="1" dirty="0" smtClean="0"/>
              <a:t>Click </a:t>
            </a:r>
            <a:r>
              <a:rPr lang="de-DE" sz="1200" dirty="0" smtClean="0"/>
              <a:t>OK when Ariba Network displays the following warning: "You are about to enter test mode."</a:t>
            </a:r>
          </a:p>
          <a:p>
            <a:pPr marL="342900" indent="-342900">
              <a:buFont typeface="+mj-lt"/>
              <a:buAutoNum type="arabicPeriod"/>
            </a:pPr>
            <a:r>
              <a:rPr lang="de-DE" sz="1200" b="1" dirty="0" smtClean="0"/>
              <a:t>Create </a:t>
            </a:r>
            <a:r>
              <a:rPr lang="de-DE" sz="1200" dirty="0" smtClean="0"/>
              <a:t>a username and password for your trial account and click "OK". You will be redirected to your test account. </a:t>
            </a:r>
          </a:p>
          <a:p>
            <a:pPr marL="358775" indent="0">
              <a:buNone/>
            </a:pPr>
            <a:r>
              <a:rPr lang="de-DE" sz="1200" dirty="0" smtClean="0"/>
              <a:t>Your test account should already be configured in the same way as your active account. This ensures that the test results match the results in production. After you have set up your test account, you are ready to receive a test order. </a:t>
            </a:r>
          </a:p>
          <a:p>
            <a:pPr marL="358775" indent="0">
              <a:buNone/>
            </a:pPr>
            <a:r>
              <a:rPr lang="de-DE" sz="1200" b="1" dirty="0" smtClean="0"/>
              <a:t>Note: </a:t>
            </a:r>
            <a:r>
              <a:rPr lang="de-DE" sz="1200" dirty="0" smtClean="0"/>
              <a:t>Test account transactions are free of charge.</a:t>
            </a:r>
          </a:p>
          <a:p>
            <a:pPr marL="358775" indent="-358775">
              <a:buFont typeface="+mj-lt"/>
              <a:buAutoNum type="arabicPeriod" startAt="5"/>
            </a:pPr>
            <a:r>
              <a:rPr lang="de-DE" sz="1200" b="1" dirty="0" smtClean="0"/>
              <a:t>The Network </a:t>
            </a:r>
            <a:r>
              <a:rPr lang="de-DE" sz="1200" dirty="0" smtClean="0"/>
              <a:t>always indicates which mode you are logged in to (active account or trial account). For your </a:t>
            </a:r>
            <a:r>
              <a:rPr lang="de-DE" sz="1200" b="1" dirty="0" smtClean="0"/>
              <a:t>test account ID, the </a:t>
            </a:r>
            <a:r>
              <a:rPr lang="de-DE" sz="1200" dirty="0" smtClean="0"/>
              <a:t>suffix "T" has been appended to your </a:t>
            </a:r>
            <a:r>
              <a:rPr lang="de-DE" sz="1200" dirty="0" err="1" smtClean="0"/>
              <a:t>Ariba Network ID </a:t>
            </a:r>
            <a:r>
              <a:rPr lang="de-DE" sz="1200" dirty="0" smtClean="0"/>
              <a:t>(ANID). </a:t>
            </a:r>
          </a:p>
          <a:p>
            <a:pPr marL="176213" indent="0">
              <a:buNone/>
            </a:pPr>
            <a:endParaRPr lang="de-DE" sz="1200" dirty="0"/>
          </a:p>
        </p:txBody>
      </p:sp>
      <p:sp>
        <p:nvSpPr>
          <p:cNvPr id="2" name="Title 1"/>
          <p:cNvSpPr>
            <a:spLocks noGrp="1"/>
          </p:cNvSpPr>
          <p:nvPr>
            <p:ph type="title"/>
          </p:nvPr>
        </p:nvSpPr>
        <p:spPr bwMode="gray"/>
        <p:txBody>
          <a:bodyPr vert="horz"/>
          <a:lstStyle/>
          <a:p>
            <a:r>
              <a:rPr lang="de-DE" dirty="0" smtClean="0"/>
              <a:t>Set up a test account. </a:t>
            </a:r>
            <a:endParaRPr lang="de-DE" dirty="0"/>
          </a:p>
        </p:txBody>
      </p:sp>
      <p:sp>
        <p:nvSpPr>
          <p:cNvPr id="5" name="Datumsplatzhalter 4"/>
          <p:cNvSpPr>
            <a:spLocks noGrp="1"/>
          </p:cNvSpPr>
          <p:nvPr>
            <p:ph type="dt" sz="half" idx="10"/>
          </p:nvPr>
        </p:nvSpPr>
        <p:spPr/>
        <p:txBody>
          <a:bodyPr/>
          <a:lstStyle/>
          <a:p>
            <a:fld id="{67C1EFDE-45DC-496B-8CC0-69E3E9367AC3}"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31</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834771" y="837374"/>
            <a:ext cx="2164005" cy="3084213"/>
          </a:xfrm>
          <a:prstGeom prst="rect">
            <a:avLst/>
          </a:prstGeom>
        </p:spPr>
      </p:pic>
      <p:pic>
        <p:nvPicPr>
          <p:cNvPr id="22" name="Grafik 21"/>
          <p:cNvPicPr>
            <a:picLocks noChangeAspect="1"/>
          </p:cNvPicPr>
          <p:nvPr/>
        </p:nvPicPr>
        <p:blipFill>
          <a:blip r:embed="rId10"/>
          <a:stretch>
            <a:fillRect/>
          </a:stretch>
        </p:blipFill>
        <p:spPr>
          <a:xfrm>
            <a:off x="730486" y="3900124"/>
            <a:ext cx="4428590" cy="2376274"/>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1086444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822744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4" name="think-cell Folie" r:id="rId6" imgW="351" imgH="351" progId="TCLayout.ActiveDocument.1">
                  <p:embed/>
                </p:oleObj>
              </mc:Choice>
              <mc:Fallback>
                <p:oleObj name="think-cell Folie" r:id="rId6" imgW="351" imgH="351" progId="TCLayout.ActiveDocument.1">
                  <p:embed/>
                  <p:pic>
                    <p:nvPicPr>
                      <p:cNvPr id="19" name="Objekt 1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09.03.2022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32</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800" b="1" dirty="0"/>
          </a:p>
          <a:p>
            <a:pPr marL="342900" indent="-342900">
              <a:lnSpc>
                <a:spcPts val="2200"/>
              </a:lnSpc>
              <a:buClr>
                <a:schemeClr val="tx2"/>
              </a:buClr>
              <a:buAutoNum type="arabicPlain"/>
            </a:pPr>
            <a:r>
              <a:rPr lang="de-DE" sz="2800" b="1" dirty="0" err="1" smtClean="0"/>
              <a:t>Purchase</a:t>
            </a:r>
            <a:r>
              <a:rPr lang="de-DE" sz="2800" b="1"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132942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94878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6"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err="1" smtClean="0"/>
              <a:t>Purchase</a:t>
            </a:r>
            <a:r>
              <a:rPr lang="de-DE" dirty="0" smtClean="0"/>
              <a:t> Orders Management</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33</a:t>
            </a:fld>
            <a:endParaRPr lang="de-DE" dirty="0"/>
          </a:p>
        </p:txBody>
      </p:sp>
      <p:sp>
        <p:nvSpPr>
          <p:cNvPr id="10" name="Datumsplatzhalter 9"/>
          <p:cNvSpPr>
            <a:spLocks noGrp="1"/>
          </p:cNvSpPr>
          <p:nvPr>
            <p:ph type="dt" sz="half" idx="10"/>
          </p:nvPr>
        </p:nvSpPr>
        <p:spPr/>
        <p:txBody>
          <a:bodyPr/>
          <a:lstStyle/>
          <a:p>
            <a:fld id="{F7B2985C-5461-4179-BA05-AB3FDBB1E219}" type="datetime1">
              <a:rPr lang="de-DE" smtClean="0"/>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707900352"/>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5" name="Interaktive Schaltfläche: Hilfe 24">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9161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788943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6"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59326" y="1181351"/>
            <a:ext cx="4896680" cy="2712124"/>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Click </a:t>
            </a:r>
            <a:r>
              <a:rPr lang="de-DE" sz="1200" dirty="0" smtClean="0"/>
              <a:t>the </a:t>
            </a:r>
            <a:r>
              <a:rPr lang="de-DE" sz="1200" dirty="0"/>
              <a:t>Inbox tab to manage your purchase orders.</a:t>
            </a:r>
          </a:p>
          <a:p>
            <a:pPr marL="342900" indent="-342900">
              <a:buFont typeface="+mj-lt"/>
              <a:buAutoNum type="arabicPeriod"/>
            </a:pPr>
            <a:r>
              <a:rPr lang="de-DE" sz="1200" dirty="0"/>
              <a:t>The </a:t>
            </a:r>
            <a:r>
              <a:rPr lang="de-DE" sz="1200" b="1" dirty="0" smtClean="0"/>
              <a:t>inbox </a:t>
            </a:r>
            <a:r>
              <a:rPr lang="de-DE" sz="1200" dirty="0" smtClean="0"/>
              <a:t>is </a:t>
            </a:r>
            <a:r>
              <a:rPr lang="de-DE" sz="1200" dirty="0"/>
              <a:t>displayed in the form of a list of orders received </a:t>
            </a:r>
            <a:r>
              <a:rPr lang="de-DE" sz="1200" dirty="0" smtClean="0"/>
              <a:t>from TÜV Rheinland.</a:t>
            </a:r>
          </a:p>
          <a:p>
            <a:pPr marL="342900" indent="-342900">
              <a:buFont typeface="+mj-lt"/>
              <a:buAutoNum type="arabicPeriod"/>
            </a:pPr>
            <a:r>
              <a:rPr lang="de-DE" sz="1200" b="1" dirty="0" smtClean="0"/>
              <a:t>Click </a:t>
            </a:r>
            <a:r>
              <a:rPr lang="de-DE" sz="1200" dirty="0" smtClean="0"/>
              <a:t>on the </a:t>
            </a:r>
            <a:r>
              <a:rPr lang="de-DE" sz="1200" dirty="0"/>
              <a:t>link in the "Purchase Order Number" column to view the purchase order details.</a:t>
            </a:r>
          </a:p>
          <a:p>
            <a:pPr marL="342900" indent="-342900">
              <a:buFont typeface="+mj-lt"/>
              <a:buAutoNum type="arabicPeriod"/>
            </a:pPr>
            <a:r>
              <a:rPr lang="de-DE" sz="1200" b="1" dirty="0"/>
              <a:t>The </a:t>
            </a:r>
            <a:r>
              <a:rPr lang="de-DE" sz="1200" b="1" dirty="0" smtClean="0"/>
              <a:t>search filters </a:t>
            </a:r>
            <a:r>
              <a:rPr lang="de-DE" sz="1200" dirty="0" smtClean="0"/>
              <a:t>allow </a:t>
            </a:r>
            <a:r>
              <a:rPr lang="de-DE" sz="1200" dirty="0"/>
              <a:t>you </a:t>
            </a:r>
            <a:r>
              <a:rPr lang="de-DE" sz="1200" dirty="0" smtClean="0"/>
              <a:t>to </a:t>
            </a:r>
            <a:r>
              <a:rPr lang="de-DE" sz="1200" dirty="0"/>
              <a:t>search using multiple criteria.</a:t>
            </a:r>
          </a:p>
          <a:p>
            <a:pPr marL="342900" indent="-342900">
              <a:buFont typeface="+mj-lt"/>
              <a:buAutoNum type="arabicPeriod"/>
            </a:pPr>
            <a:r>
              <a:rPr lang="de-DE" sz="1200" b="1" dirty="0" smtClean="0"/>
              <a:t>Click </a:t>
            </a:r>
            <a:r>
              <a:rPr lang="de-DE" sz="1200" dirty="0"/>
              <a:t>the arrow next to "Search filter" to display the query fields. Enter your criteria and click "Search".</a:t>
            </a:r>
          </a:p>
          <a:p>
            <a:pPr marL="342900" indent="-342900">
              <a:buFont typeface="+mj-lt"/>
              <a:buAutoNum type="arabicPeriod"/>
            </a:pPr>
            <a:r>
              <a:rPr lang="de-DE" sz="1200" b="1" dirty="0" smtClean="0"/>
              <a:t>Toggle </a:t>
            </a:r>
            <a:r>
              <a:rPr lang="de-DE" sz="1200" dirty="0" smtClean="0"/>
              <a:t>the </a:t>
            </a:r>
            <a:r>
              <a:rPr lang="de-DE" sz="1200" dirty="0"/>
              <a:t>table options menu to see ways to organize your inbox.</a:t>
            </a:r>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a:xfrm>
            <a:off x="543142" y="843942"/>
            <a:ext cx="11088687" cy="503238"/>
          </a:xfrm>
        </p:spPr>
        <p:txBody>
          <a:bodyPr/>
          <a:lstStyle/>
          <a:p>
            <a:r>
              <a:rPr lang="de-DE" dirty="0" smtClean="0">
                <a:solidFill>
                  <a:schemeClr val="tx2"/>
                </a:solidFill>
              </a:rPr>
              <a:t>Display </a:t>
            </a:r>
            <a:r>
              <a:rPr lang="de-DE" dirty="0" err="1" smtClean="0">
                <a:solidFill>
                  <a:schemeClr val="tx2"/>
                </a:solidFill>
              </a:rPr>
              <a:t>purchase</a:t>
            </a:r>
            <a:r>
              <a:rPr lang="de-DE" dirty="0" smtClean="0">
                <a:solidFill>
                  <a:schemeClr val="tx2"/>
                </a:solidFill>
              </a:rPr>
              <a:t> </a:t>
            </a:r>
            <a:r>
              <a:rPr lang="de-DE" dirty="0" err="1" smtClean="0">
                <a:solidFill>
                  <a:schemeClr val="tx2"/>
                </a:solidFill>
              </a:rPr>
              <a:t>orders</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69531344-CE4A-4868-B1AE-3DF864D13773}"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34</a:t>
            </a:fld>
            <a:endParaRPr lang="de-DE" dirty="0"/>
          </a:p>
        </p:txBody>
      </p:sp>
      <p:sp>
        <p:nvSpPr>
          <p:cNvPr id="15" name="Textplatzhalter 3"/>
          <p:cNvSpPr txBox="1">
            <a:spLocks/>
          </p:cNvSpPr>
          <p:nvPr>
            <p:custDataLst>
              <p:tags r:id="rId5"/>
            </p:custDataLst>
          </p:nvPr>
        </p:nvSpPr>
        <p:spPr bwMode="gray">
          <a:xfrm>
            <a:off x="7242530" y="3602226"/>
            <a:ext cx="4591055"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grpSp>
        <p:nvGrpSpPr>
          <p:cNvPr id="18" name="Gruppieren 17"/>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0"/>
          <a:stretch>
            <a:fillRect/>
          </a:stretch>
        </p:blipFill>
        <p:spPr>
          <a:xfrm>
            <a:off x="550435" y="1164863"/>
            <a:ext cx="6247403" cy="1515870"/>
          </a:xfrm>
          <a:prstGeom prst="rect">
            <a:avLst/>
          </a:prstGeom>
        </p:spPr>
      </p:pic>
      <p:pic>
        <p:nvPicPr>
          <p:cNvPr id="12" name="Grafik 11"/>
          <p:cNvPicPr>
            <a:picLocks noChangeAspect="1"/>
          </p:cNvPicPr>
          <p:nvPr/>
        </p:nvPicPr>
        <p:blipFill>
          <a:blip r:embed="rId11"/>
          <a:stretch>
            <a:fillRect/>
          </a:stretch>
        </p:blipFill>
        <p:spPr>
          <a:xfrm>
            <a:off x="550436" y="2680733"/>
            <a:ext cx="5904820" cy="1792981"/>
          </a:xfrm>
          <a:prstGeom prst="rect">
            <a:avLst/>
          </a:prstGeom>
        </p:spPr>
      </p:pic>
      <p:pic>
        <p:nvPicPr>
          <p:cNvPr id="13" name="Grafik 12"/>
          <p:cNvPicPr>
            <a:picLocks noChangeAspect="1"/>
          </p:cNvPicPr>
          <p:nvPr/>
        </p:nvPicPr>
        <p:blipFill>
          <a:blip r:embed="rId12"/>
          <a:stretch>
            <a:fillRect/>
          </a:stretch>
        </p:blipFill>
        <p:spPr>
          <a:xfrm>
            <a:off x="559509" y="4484951"/>
            <a:ext cx="5031627" cy="1680371"/>
          </a:xfrm>
          <a:prstGeom prst="rect">
            <a:avLst/>
          </a:prstGeom>
        </p:spPr>
      </p:pic>
      <p:pic>
        <p:nvPicPr>
          <p:cNvPr id="14" name="Grafik 13"/>
          <p:cNvPicPr>
            <a:picLocks noChangeAspect="1"/>
          </p:cNvPicPr>
          <p:nvPr/>
        </p:nvPicPr>
        <p:blipFill>
          <a:blip r:embed="rId13"/>
          <a:stretch>
            <a:fillRect/>
          </a:stretch>
        </p:blipFill>
        <p:spPr>
          <a:xfrm>
            <a:off x="5591136" y="4509028"/>
            <a:ext cx="1728240" cy="1596648"/>
          </a:xfrm>
          <a:prstGeom prst="rect">
            <a:avLst/>
          </a:prstGeom>
        </p:spPr>
      </p:pic>
      <p:sp>
        <p:nvSpPr>
          <p:cNvPr id="23" name="Fußzeilenplatzhalter 22"/>
          <p:cNvSpPr>
            <a:spLocks noGrp="1"/>
          </p:cNvSpPr>
          <p:nvPr>
            <p:ph type="ftr" sz="quarter" idx="11"/>
          </p:nvPr>
        </p:nvSpPr>
        <p:spPr/>
        <p:txBody>
          <a:bodyPr/>
          <a:lstStyle/>
          <a:p>
            <a:r>
              <a:rPr lang="de-DE" dirty="0" smtClean="0"/>
              <a:t>  </a:t>
            </a:r>
            <a:endParaRPr lang="de-DE" dirty="0"/>
          </a:p>
        </p:txBody>
      </p:sp>
      <p:sp>
        <p:nvSpPr>
          <p:cNvPr id="19" name="Interaktive Schaltfläche: Anfang 18">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730486" y="6213046"/>
            <a:ext cx="1800250" cy="21603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38986" y="6143453"/>
            <a:ext cx="1728240" cy="282129"/>
          </a:xfrm>
          <a:prstGeom prst="rect">
            <a:avLst/>
          </a:prstGeom>
          <a:noFill/>
        </p:spPr>
        <p:txBody>
          <a:bodyPr wrap="square" lIns="0" tIns="0" rIns="0" bIns="0" rtlCol="0">
            <a:spAutoFit/>
          </a:bodyPr>
          <a:lstStyle/>
          <a:p>
            <a:pPr>
              <a:lnSpc>
                <a:spcPts val="2200"/>
              </a:lnSpc>
              <a:buClr>
                <a:schemeClr val="tx2"/>
              </a:buClr>
            </a:pPr>
            <a:r>
              <a:rPr lang="de-DE" sz="1000" dirty="0" err="1" smtClean="0">
                <a:solidFill>
                  <a:schemeClr val="bg1"/>
                </a:solidFill>
                <a:hlinkClick r:id="rId16"/>
              </a:rPr>
              <a:t>Puchase</a:t>
            </a:r>
            <a:r>
              <a:rPr lang="de-DE" sz="1000" dirty="0" smtClean="0">
                <a:solidFill>
                  <a:schemeClr val="bg1"/>
                </a:solidFill>
                <a:hlinkClick r:id="rId16"/>
              </a:rPr>
              <a:t> order not found?</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86897399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20086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0"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715430" y="1280351"/>
            <a:ext cx="4284595" cy="4647072"/>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View </a:t>
            </a:r>
            <a:r>
              <a:rPr lang="de-DE" sz="1200" dirty="0" smtClean="0"/>
              <a:t>the </a:t>
            </a:r>
            <a:r>
              <a:rPr lang="de-DE" sz="1200" dirty="0"/>
              <a:t>details of your purchase order. The order header contains the order date </a:t>
            </a:r>
            <a:r>
              <a:rPr lang="de-DE" sz="1200" dirty="0" smtClean="0"/>
              <a:t>and information </a:t>
            </a:r>
            <a:r>
              <a:rPr lang="de-DE" sz="1200" dirty="0"/>
              <a:t>about the </a:t>
            </a:r>
            <a:r>
              <a:rPr lang="de-DE" sz="1200" dirty="0" smtClean="0"/>
              <a:t>buying company </a:t>
            </a:r>
            <a:r>
              <a:rPr lang="de-DE" sz="1200" dirty="0"/>
              <a:t>and the supplier.</a:t>
            </a:r>
          </a:p>
          <a:p>
            <a:pPr marL="358775" indent="0">
              <a:buNone/>
            </a:pPr>
            <a:r>
              <a:rPr lang="de-DE" sz="1200" b="1" dirty="0"/>
              <a:t>Note</a:t>
            </a:r>
            <a:r>
              <a:rPr lang="de-DE" sz="1200" b="1" dirty="0" smtClean="0"/>
              <a:t>: </a:t>
            </a:r>
            <a:r>
              <a:rPr lang="de-DE" sz="1200" dirty="0" smtClean="0"/>
              <a:t>You can </a:t>
            </a:r>
            <a:r>
              <a:rPr lang="de-DE" sz="1200" dirty="0"/>
              <a:t>resend a purchase order that was not correctly delivered to your email address, as </a:t>
            </a:r>
            <a:r>
              <a:rPr lang="de-DE" sz="1200" dirty="0" err="1" smtClean="0"/>
              <a:t>cXML </a:t>
            </a:r>
            <a:r>
              <a:rPr lang="de-DE" sz="1200" dirty="0" smtClean="0"/>
              <a:t>or via </a:t>
            </a:r>
            <a:r>
              <a:rPr lang="de-DE" sz="1200" dirty="0"/>
              <a:t>EDI (</a:t>
            </a:r>
            <a:r>
              <a:rPr lang="de-DE" sz="1200" dirty="0" smtClean="0"/>
              <a:t>for Enterprise </a:t>
            </a:r>
            <a:r>
              <a:rPr lang="de-DE" sz="1200" dirty="0"/>
              <a:t>Account) at any time by </a:t>
            </a:r>
            <a:r>
              <a:rPr lang="de-DE" sz="1200" dirty="0" smtClean="0"/>
              <a:t>clicking the </a:t>
            </a:r>
            <a:r>
              <a:rPr lang="de-DE" sz="1200" b="1" dirty="0" smtClean="0"/>
              <a:t>Resend </a:t>
            </a:r>
            <a:r>
              <a:rPr lang="de-DE" sz="1200" dirty="0" smtClean="0"/>
              <a:t>button.</a:t>
            </a:r>
          </a:p>
          <a:p>
            <a:pPr marL="358775" indent="0">
              <a:buNone/>
            </a:pPr>
            <a:r>
              <a:rPr lang="de-DE" sz="1200" dirty="0" smtClean="0"/>
              <a:t>Other </a:t>
            </a:r>
            <a:r>
              <a:rPr lang="de-DE" sz="1200" dirty="0"/>
              <a:t>options: </a:t>
            </a:r>
            <a:r>
              <a:rPr lang="de-DE" sz="1200" b="1" dirty="0" err="1"/>
              <a:t>cXML export to </a:t>
            </a:r>
            <a:r>
              <a:rPr lang="de-DE" sz="1200" dirty="0"/>
              <a:t>save a copy of the </a:t>
            </a:r>
            <a:r>
              <a:rPr lang="de-DE" sz="1200" dirty="0" err="1" smtClean="0"/>
              <a:t>cXML source data</a:t>
            </a:r>
            <a:r>
              <a:rPr lang="de-DE" sz="1200" dirty="0"/>
              <a:t>; </a:t>
            </a:r>
            <a:r>
              <a:rPr lang="de-DE" sz="1200" b="1" dirty="0" smtClean="0"/>
              <a:t>order history </a:t>
            </a:r>
            <a:r>
              <a:rPr lang="de-DE" sz="1200" dirty="0" smtClean="0"/>
              <a:t>to diagnose </a:t>
            </a:r>
            <a:r>
              <a:rPr lang="de-DE" sz="1200" dirty="0"/>
              <a:t>problems and </a:t>
            </a:r>
            <a:r>
              <a:rPr lang="de-DE" sz="1200" dirty="0" smtClean="0"/>
              <a:t>audit </a:t>
            </a:r>
            <a:r>
              <a:rPr lang="de-DE" sz="1200" dirty="0"/>
              <a:t>the </a:t>
            </a:r>
            <a:r>
              <a:rPr lang="de-DE" sz="1200" dirty="0" smtClean="0"/>
              <a:t>total value.</a:t>
            </a:r>
          </a:p>
          <a:p>
            <a:pPr marL="358775" indent="0">
              <a:buNone/>
            </a:pPr>
            <a:endParaRPr lang="de-DE" sz="1200" dirty="0"/>
          </a:p>
          <a:p>
            <a:pPr marL="342900" indent="-342900">
              <a:buFont typeface="+mj-lt"/>
              <a:buAutoNum type="arabicPeriod" startAt="2"/>
            </a:pPr>
            <a:r>
              <a:rPr lang="de-DE" sz="1200" b="1" dirty="0" smtClean="0"/>
              <a:t>The items </a:t>
            </a:r>
            <a:r>
              <a:rPr lang="de-DE" sz="1200" dirty="0"/>
              <a:t>ordered </a:t>
            </a:r>
            <a:r>
              <a:rPr lang="de-DE" sz="1200" dirty="0" smtClean="0"/>
              <a:t>are </a:t>
            </a:r>
            <a:r>
              <a:rPr lang="de-DE" sz="1200" dirty="0"/>
              <a:t>described in </a:t>
            </a:r>
            <a:r>
              <a:rPr lang="de-DE" sz="1200" b="1" dirty="0" smtClean="0"/>
              <a:t>the </a:t>
            </a:r>
            <a:r>
              <a:rPr lang="de-DE" sz="1200" b="1" dirty="0"/>
              <a:t>"Items</a:t>
            </a:r>
            <a:r>
              <a:rPr lang="de-DE" sz="1200" b="1" dirty="0" smtClean="0"/>
              <a:t>" </a:t>
            </a:r>
            <a:r>
              <a:rPr lang="de-DE" sz="1200" b="1" dirty="0"/>
              <a:t>section. </a:t>
            </a:r>
            <a:r>
              <a:rPr lang="de-DE" sz="1200" dirty="0"/>
              <a:t>Each position describes an item quantity that </a:t>
            </a:r>
            <a:r>
              <a:rPr lang="de-DE" sz="1200" dirty="0" smtClean="0"/>
              <a:t>TÜV Rheinland </a:t>
            </a:r>
            <a:r>
              <a:rPr lang="de-DE" sz="1200" dirty="0"/>
              <a:t>would like to purchase.  Set the status of the individual items by sending order confirmations. To do this, click on "Create order confirmation". You will find the subtotal at the bottom of the purchase order.</a:t>
            </a:r>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p:txBody>
          <a:bodyPr/>
          <a:lstStyle/>
          <a:p>
            <a:r>
              <a:rPr lang="de-DE" dirty="0" smtClean="0">
                <a:solidFill>
                  <a:schemeClr val="tx2"/>
                </a:solidFill>
              </a:rPr>
              <a:t>Purchase Order Details</a:t>
            </a:r>
            <a:endParaRPr lang="de-DE" dirty="0">
              <a:solidFill>
                <a:schemeClr val="tx2"/>
              </a:solidFill>
            </a:endParaRPr>
          </a:p>
        </p:txBody>
      </p:sp>
      <p:sp>
        <p:nvSpPr>
          <p:cNvPr id="5" name="Datumsplatzhalter 4"/>
          <p:cNvSpPr>
            <a:spLocks noGrp="1"/>
          </p:cNvSpPr>
          <p:nvPr>
            <p:ph type="dt" sz="half" idx="10"/>
          </p:nvPr>
        </p:nvSpPr>
        <p:spPr/>
        <p:txBody>
          <a:bodyPr/>
          <a:lstStyle/>
          <a:p>
            <a:fld id="{994B55A7-C562-4F8F-994F-396F5C75854F}"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550436" y="1485524"/>
            <a:ext cx="7042578" cy="1440200"/>
          </a:xfrm>
          <a:prstGeom prst="rect">
            <a:avLst/>
          </a:prstGeom>
        </p:spPr>
      </p:pic>
      <p:pic>
        <p:nvPicPr>
          <p:cNvPr id="16" name="Grafik 15"/>
          <p:cNvPicPr>
            <a:picLocks noChangeAspect="1"/>
          </p:cNvPicPr>
          <p:nvPr/>
        </p:nvPicPr>
        <p:blipFill>
          <a:blip r:embed="rId10"/>
          <a:stretch>
            <a:fillRect/>
          </a:stretch>
        </p:blipFill>
        <p:spPr>
          <a:xfrm>
            <a:off x="550436" y="3069743"/>
            <a:ext cx="7030979" cy="2736381"/>
          </a:xfrm>
          <a:prstGeom prst="rect">
            <a:avLst/>
          </a:prstGeom>
        </p:spPr>
      </p:pic>
      <p:sp>
        <p:nvSpPr>
          <p:cNvPr id="17" name="Fußzeilenplatzhalter 16"/>
          <p:cNvSpPr>
            <a:spLocks noGrp="1"/>
          </p:cNvSpPr>
          <p:nvPr>
            <p:ph type="ftr" sz="quarter" idx="11"/>
          </p:nvPr>
        </p:nvSpPr>
        <p:spPr/>
        <p:txBody>
          <a:bodyPr/>
          <a:lstStyle/>
          <a:p>
            <a:r>
              <a:rPr lang="de-DE" dirty="0" smtClean="0"/>
              <a:t>  </a:t>
            </a:r>
            <a:endParaRPr lang="de-DE" dirty="0"/>
          </a:p>
        </p:txBody>
      </p:sp>
      <p:sp>
        <p:nvSpPr>
          <p:cNvPr id="18" name="Interaktive Schaltfläche: Anfang 17">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538536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03877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823446" y="1701554"/>
            <a:ext cx="38165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b="1" dirty="0"/>
              <a:t>"Download PDF" </a:t>
            </a:r>
            <a:r>
              <a:rPr lang="de-DE" dirty="0"/>
              <a:t>as shown.</a:t>
            </a:r>
          </a:p>
          <a:p>
            <a:pPr marL="358775" indent="0">
              <a:buNone/>
            </a:pPr>
            <a:r>
              <a:rPr lang="de-DE" sz="1200" b="1" dirty="0" smtClean="0"/>
              <a:t>Note: </a:t>
            </a:r>
            <a:r>
              <a:rPr lang="de-DE" sz="1200" dirty="0">
                <a:solidFill>
                  <a:srgbClr val="000000"/>
                </a:solidFill>
              </a:rPr>
              <a:t>If the document is more than </a:t>
            </a:r>
            <a:r>
              <a:rPr lang="de-DE" sz="1200" dirty="0" smtClean="0">
                <a:solidFill>
                  <a:srgbClr val="000000"/>
                </a:solidFill>
              </a:rPr>
              <a:t>1000 lines </a:t>
            </a:r>
            <a:r>
              <a:rPr lang="de-DE" sz="1200" dirty="0">
                <a:solidFill>
                  <a:srgbClr val="000000"/>
                </a:solidFill>
              </a:rPr>
              <a:t>or larger than </a:t>
            </a:r>
            <a:r>
              <a:rPr lang="de-DE" sz="1200" dirty="0" smtClean="0">
                <a:solidFill>
                  <a:srgbClr val="000000"/>
                </a:solidFill>
              </a:rPr>
              <a:t>1 MB</a:t>
            </a:r>
            <a:r>
              <a:rPr lang="de-DE" sz="1200" dirty="0">
                <a:solidFill>
                  <a:srgbClr val="000000"/>
                </a:solidFill>
              </a:rPr>
              <a:t>, no details are displayed in the user interface. Therefore, no details are included in the generated PDF. </a:t>
            </a:r>
            <a:endParaRPr lang="de-DE" sz="1200" dirty="0" smtClean="0"/>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p:txBody>
          <a:bodyPr/>
          <a:lstStyle/>
          <a:p>
            <a:r>
              <a:rPr lang="de-DE" dirty="0" smtClean="0">
                <a:solidFill>
                  <a:schemeClr val="tx2"/>
                </a:solidFill>
              </a:rPr>
              <a:t>Create PDF of the purchase order.</a:t>
            </a:r>
            <a:endParaRPr lang="de-DE" dirty="0">
              <a:solidFill>
                <a:schemeClr val="tx2"/>
              </a:solidFill>
            </a:endParaRPr>
          </a:p>
        </p:txBody>
      </p:sp>
      <p:sp>
        <p:nvSpPr>
          <p:cNvPr id="5" name="Datumsplatzhalter 4"/>
          <p:cNvSpPr>
            <a:spLocks noGrp="1"/>
          </p:cNvSpPr>
          <p:nvPr>
            <p:ph type="dt" sz="half" idx="10"/>
          </p:nvPr>
        </p:nvSpPr>
        <p:spPr/>
        <p:txBody>
          <a:bodyPr/>
          <a:lstStyle/>
          <a:p>
            <a:fld id="{BB5B0F77-BFFA-4AC4-A751-4A37AA0AA202}"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36</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550436" y="1630436"/>
            <a:ext cx="6710113" cy="1223278"/>
          </a:xfrm>
          <a:prstGeom prst="rect">
            <a:avLst/>
          </a:prstGeom>
        </p:spPr>
      </p:pic>
      <p:pic>
        <p:nvPicPr>
          <p:cNvPr id="15" name="Grafik 14"/>
          <p:cNvPicPr>
            <a:picLocks noChangeAspect="1"/>
          </p:cNvPicPr>
          <p:nvPr/>
        </p:nvPicPr>
        <p:blipFill>
          <a:blip r:embed="rId10"/>
          <a:stretch>
            <a:fillRect/>
          </a:stretch>
        </p:blipFill>
        <p:spPr>
          <a:xfrm>
            <a:off x="550436" y="3201246"/>
            <a:ext cx="6788317" cy="2748704"/>
          </a:xfrm>
          <a:prstGeom prst="rect">
            <a:avLst/>
          </a:prstGeom>
        </p:spPr>
      </p:pic>
      <p:sp>
        <p:nvSpPr>
          <p:cNvPr id="16" name="Fußzeilenplatzhalter 15"/>
          <p:cNvSpPr>
            <a:spLocks noGrp="1"/>
          </p:cNvSpPr>
          <p:nvPr>
            <p:ph type="ftr" sz="quarter" idx="11"/>
          </p:nvPr>
        </p:nvSpPr>
        <p:spPr/>
        <p:txBody>
          <a:bodyPr/>
          <a:lstStyle/>
          <a:p>
            <a:r>
              <a:rPr lang="de-DE" dirty="0" smtClean="0"/>
              <a:t>  </a:t>
            </a:r>
            <a:endParaRPr lang="de-DE" dirty="0"/>
          </a:p>
        </p:txBody>
      </p:sp>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1223905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4012002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6" name="think-cell Folie" r:id="rId6" imgW="351" imgH="351" progId="TCLayout.ActiveDocument.1">
                  <p:embed/>
                </p:oleObj>
              </mc:Choice>
              <mc:Fallback>
                <p:oleObj name="think-cell Folie" r:id="rId6" imgW="351" imgH="351" progId="TCLayout.ActiveDocument.1">
                  <p:embed/>
                  <p:pic>
                    <p:nvPicPr>
                      <p:cNvPr id="25" name="Objekt 2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09.03.2022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37</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800" b="1" dirty="0" smtClean="0"/>
              <a:t>Other </a:t>
            </a:r>
            <a:r>
              <a:rPr lang="de-DE" sz="2800" b="1" dirty="0" err="1" smtClean="0"/>
              <a:t>Documents</a:t>
            </a:r>
            <a:endParaRPr lang="de-DE" sz="2800" b="1"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1385283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859443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98"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Other </a:t>
            </a:r>
            <a:r>
              <a:rPr lang="de-DE" dirty="0" err="1" smtClean="0"/>
              <a:t>Documents</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38</a:t>
            </a:fld>
            <a:endParaRPr lang="de-DE" dirty="0"/>
          </a:p>
        </p:txBody>
      </p:sp>
      <p:sp>
        <p:nvSpPr>
          <p:cNvPr id="10" name="Datumsplatzhalter 9"/>
          <p:cNvSpPr>
            <a:spLocks noGrp="1"/>
          </p:cNvSpPr>
          <p:nvPr>
            <p:ph type="dt" sz="half" idx="10"/>
          </p:nvPr>
        </p:nvSpPr>
        <p:spPr/>
        <p:txBody>
          <a:bodyPr/>
          <a:lstStyle/>
          <a:p>
            <a:fld id="{4CCE7943-E261-4509-A160-D65034BE3BE8}" type="datetime1">
              <a:rPr lang="de-DE" smtClean="0"/>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673278070"/>
              </p:ext>
            </p:extLst>
          </p:nvPr>
        </p:nvGraphicFramePr>
        <p:xfrm>
          <a:off x="1486815" y="1701800"/>
          <a:ext cx="8928992" cy="2152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4129184733"/>
              </p:ext>
            </p:extLst>
          </p:nvPr>
        </p:nvGraphicFramePr>
        <p:xfrm>
          <a:off x="2278676" y="3847654"/>
          <a:ext cx="2376330" cy="11125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rPr>
                        <a:t>Confirm </a:t>
                      </a:r>
                      <a:r>
                        <a:rPr lang="de-DE" sz="1200" b="0" dirty="0" err="1" smtClean="0">
                          <a:solidFill>
                            <a:schemeClr val="tx1"/>
                          </a:solidFill>
                        </a:rPr>
                        <a:t>entire</a:t>
                      </a:r>
                      <a:r>
                        <a:rPr lang="de-DE" sz="1200" b="0" dirty="0" smtClean="0">
                          <a:solidFill>
                            <a:schemeClr val="tx1"/>
                          </a:solidFill>
                        </a:rPr>
                        <a:t> </a:t>
                      </a:r>
                      <a:r>
                        <a:rPr lang="de-DE" sz="1200" b="0" dirty="0" err="1" smtClean="0">
                          <a:solidFill>
                            <a:schemeClr val="tx1"/>
                          </a:solidFill>
                        </a:rPr>
                        <a:t>order</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rPr>
                        <a:t>Reject </a:t>
                      </a:r>
                      <a:r>
                        <a:rPr lang="de-DE" sz="1200" b="0" i="0" u="none" strike="noStrike" kern="1200" baseline="0" dirty="0" err="1" smtClean="0">
                          <a:solidFill>
                            <a:schemeClr val="dk1"/>
                          </a:solidFill>
                          <a:latin typeface="+mn-lt"/>
                          <a:ea typeface="+mn-ea"/>
                          <a:cs typeface="+mn-cs"/>
                        </a:rPr>
                        <a:t>entire</a:t>
                      </a:r>
                      <a:r>
                        <a:rPr lang="de-DE" sz="1200" b="0" i="0" u="none" strike="noStrike" kern="1200" baseline="0" dirty="0" smtClean="0">
                          <a:solidFill>
                            <a:schemeClr val="dk1"/>
                          </a:solidFill>
                          <a:latin typeface="+mn-lt"/>
                          <a:ea typeface="+mn-ea"/>
                          <a:cs typeface="+mn-cs"/>
                        </a:rPr>
                        <a:t> </a:t>
                      </a:r>
                      <a:r>
                        <a:rPr lang="de-DE" sz="1200" b="0" i="0" u="none" strike="noStrike" kern="1200" baseline="0" dirty="0" err="1" smtClean="0">
                          <a:solidFill>
                            <a:schemeClr val="dk1"/>
                          </a:solidFill>
                          <a:latin typeface="+mn-lt"/>
                          <a:ea typeface="+mn-ea"/>
                          <a:cs typeface="+mn-cs"/>
                        </a:rPr>
                        <a:t>order</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rPr>
                        <a:t>Update </a:t>
                      </a:r>
                      <a:r>
                        <a:rPr lang="de-DE" sz="1200" b="0" i="0" u="none" strike="noStrike" kern="1200" baseline="0" dirty="0" err="1" smtClean="0">
                          <a:solidFill>
                            <a:schemeClr val="dk1"/>
                          </a:solidFill>
                          <a:latin typeface="+mn-lt"/>
                          <a:ea typeface="+mn-ea"/>
                          <a:cs typeface="+mn-cs"/>
                        </a:rPr>
                        <a:t>positions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3002435598"/>
              </p:ext>
            </p:extLst>
          </p:nvPr>
        </p:nvGraphicFramePr>
        <p:xfrm>
          <a:off x="6671286" y="3847654"/>
          <a:ext cx="2736380" cy="1569720"/>
        </p:xfrm>
        <a:graphic>
          <a:graphicData uri="http://schemas.openxmlformats.org/drawingml/2006/table">
            <a:tbl>
              <a:tblPr firstRow="1" bandRow="1">
                <a:tableStyleId>{5C22544A-7EE6-4342-B048-85BDC9FD1C3A}</a:tableStyleId>
              </a:tblPr>
              <a:tblGrid>
                <a:gridCol w="273638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rPr>
                        <a:t>Shipping</a:t>
                      </a:r>
                      <a:r>
                        <a:rPr lang="de-DE" sz="1200" b="0" dirty="0" smtClean="0">
                          <a:solidFill>
                            <a:schemeClr val="tx1"/>
                          </a:solidFill>
                        </a:rPr>
                        <a:t> </a:t>
                      </a:r>
                      <a:r>
                        <a:rPr lang="de-DE" sz="1200" b="0" dirty="0" err="1" smtClean="0">
                          <a:solidFill>
                            <a:schemeClr val="tx1"/>
                          </a:solidFill>
                        </a:rPr>
                        <a:t>notification</a:t>
                      </a:r>
                      <a:endParaRPr lang="de-DE" sz="12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rPr>
                        <a:t>Delivery conditions and</a:t>
                      </a:r>
                    </a:p>
                    <a:p>
                      <a:pPr rtl="0"/>
                      <a:r>
                        <a:rPr lang="de-DE" sz="1200" b="0" i="0" u="none" strike="noStrike" kern="1200" baseline="0" dirty="0" smtClean="0">
                          <a:solidFill>
                            <a:schemeClr val="dk1"/>
                          </a:solidFill>
                          <a:latin typeface="+mn-lt"/>
                          <a:ea typeface="+mn-ea"/>
                          <a:cs typeface="+mn-cs"/>
                        </a:rPr>
                        <a:t>Transportation Information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rPr>
                        <a:t>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err="1" smtClean="0">
                          <a:solidFill>
                            <a:schemeClr val="tx1"/>
                          </a:solidFill>
                        </a:rPr>
                        <a:t>Shipping</a:t>
                      </a:r>
                      <a:r>
                        <a:rPr lang="de-DE" sz="1200" b="0" dirty="0" smtClean="0">
                          <a:solidFill>
                            <a:schemeClr val="tx1"/>
                          </a:solidFill>
                        </a:rPr>
                        <a:t> </a:t>
                      </a:r>
                      <a:r>
                        <a:rPr lang="de-DE" sz="1200" b="0" dirty="0" err="1" smtClean="0">
                          <a:solidFill>
                            <a:schemeClr val="tx1"/>
                          </a:solidFill>
                        </a:rPr>
                        <a:t>notification</a:t>
                      </a:r>
                      <a:r>
                        <a:rPr lang="de-DE" sz="1200" b="0" dirty="0" smtClean="0">
                          <a:solidFill>
                            <a:schemeClr val="tx1"/>
                          </a:solidFill>
                        </a:rPr>
                        <a:t> </a:t>
                      </a:r>
                      <a:r>
                        <a:rPr lang="de-DE" sz="1200" b="0" dirty="0" err="1" smtClean="0">
                          <a:solidFill>
                            <a:schemeClr val="tx1"/>
                          </a:solidFill>
                        </a:rPr>
                        <a:t>and</a:t>
                      </a:r>
                      <a:r>
                        <a:rPr lang="de-DE" sz="1200" b="0" dirty="0" smtClean="0">
                          <a:solidFill>
                            <a:schemeClr val="tx1"/>
                          </a:solidFill>
                        </a:rPr>
                        <a:t> </a:t>
                      </a:r>
                      <a:r>
                        <a:rPr lang="de-DE" sz="1200" b="0" dirty="0" err="1" smtClean="0">
                          <a:solidFill>
                            <a:schemeClr val="tx1"/>
                          </a:solidFill>
                        </a:rPr>
                        <a:t>status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Tree>
    <p:extLst>
      <p:ext uri="{BB962C8B-B14F-4D97-AF65-F5344CB8AC3E}">
        <p14:creationId xmlns:p14="http://schemas.microsoft.com/office/powerpoint/2010/main" val="420415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09470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2"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463396" y="1701554"/>
            <a:ext cx="417658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This slide explains how to confirm the entire order.</a:t>
            </a:r>
          </a:p>
          <a:p>
            <a:pPr marL="342900" indent="-342900">
              <a:buFont typeface="+mj-lt"/>
              <a:buAutoNum type="arabicPeriod"/>
            </a:pPr>
            <a:r>
              <a:rPr lang="de-DE" sz="1200" b="1" dirty="0" smtClean="0"/>
              <a:t>Enter </a:t>
            </a:r>
            <a:r>
              <a:rPr lang="de-DE" sz="1200" dirty="0"/>
              <a:t>the confirmation number</a:t>
            </a:r>
            <a:r>
              <a:rPr lang="de-DE" sz="1200" dirty="0" smtClean="0"/>
              <a:t>. This is any </a:t>
            </a:r>
            <a:r>
              <a:rPr lang="de-DE" sz="1200" dirty="0"/>
              <a:t>number you assign to identify the order confirmation</a:t>
            </a:r>
            <a:r>
              <a:rPr lang="de-DE" sz="1200" b="1" dirty="0"/>
              <a:t>.  </a:t>
            </a:r>
            <a:endParaRPr lang="de-DE" sz="1200" dirty="0"/>
          </a:p>
          <a:p>
            <a:pPr marL="342900" indent="-342900">
              <a:buFont typeface="+mj-lt"/>
              <a:buAutoNum type="arabicPeriod"/>
            </a:pPr>
            <a:r>
              <a:rPr lang="de-DE" sz="1200" b="1" dirty="0" smtClean="0"/>
              <a:t>If </a:t>
            </a:r>
            <a:r>
              <a:rPr lang="de-DE" sz="1200" b="1" dirty="0"/>
              <a:t>you </a:t>
            </a:r>
            <a:r>
              <a:rPr lang="de-DE" sz="1200" dirty="0"/>
              <a:t>specify </a:t>
            </a:r>
            <a:r>
              <a:rPr lang="de-DE" sz="1200" b="1" dirty="0"/>
              <a:t>an </a:t>
            </a:r>
            <a:r>
              <a:rPr lang="de-DE" sz="1200" dirty="0"/>
              <a:t>estimated shipping date or an estimated delivery date, this applies to all items. </a:t>
            </a:r>
          </a:p>
          <a:p>
            <a:pPr marL="342900" indent="-342900">
              <a:buFont typeface="+mj-lt"/>
              <a:buAutoNum type="arabicPeriod"/>
            </a:pPr>
            <a:r>
              <a:rPr lang="de-DE" sz="1200" b="1" dirty="0" smtClean="0"/>
              <a:t>You can </a:t>
            </a:r>
            <a:r>
              <a:rPr lang="de-DE" sz="1200" dirty="0"/>
              <a:t>group </a:t>
            </a:r>
            <a:r>
              <a:rPr lang="de-DE" sz="1200" dirty="0" smtClean="0"/>
              <a:t>related </a:t>
            </a:r>
            <a:r>
              <a:rPr lang="de-DE" sz="1200" dirty="0"/>
              <a:t>items or combine goods so that they can be processed as a unit.</a:t>
            </a:r>
          </a:p>
          <a:p>
            <a:pPr marL="342900" indent="-342900">
              <a:buFont typeface="+mj-lt"/>
              <a:buAutoNum type="arabicPeriod"/>
            </a:pPr>
            <a:r>
              <a:rPr lang="de-DE" sz="1200" dirty="0" smtClean="0"/>
              <a:t>Click </a:t>
            </a:r>
            <a:r>
              <a:rPr lang="de-DE" sz="1200" dirty="0"/>
              <a:t>"Next" when you are finished.</a:t>
            </a:r>
          </a:p>
          <a:p>
            <a:pPr marL="342900" indent="-342900">
              <a:buFont typeface="+mj-lt"/>
              <a:buAutoNum type="arabicPeriod"/>
            </a:pPr>
            <a:r>
              <a:rPr lang="de-DE" sz="1200" b="1" dirty="0" smtClean="0"/>
              <a:t>Check </a:t>
            </a:r>
            <a:r>
              <a:rPr lang="de-DE" sz="1200" dirty="0" smtClean="0"/>
              <a:t>the </a:t>
            </a:r>
            <a:r>
              <a:rPr lang="de-DE" sz="1200" dirty="0"/>
              <a:t>order confirmation and click on "Submit".</a:t>
            </a:r>
          </a:p>
          <a:p>
            <a:pPr marL="342900" indent="-342900">
              <a:buFont typeface="+mj-lt"/>
              <a:buAutoNum type="arabicPeriod"/>
            </a:pPr>
            <a:r>
              <a:rPr lang="de-DE" sz="1200" b="1" dirty="0" smtClean="0"/>
              <a:t>Your </a:t>
            </a:r>
            <a:r>
              <a:rPr lang="de-DE" sz="1200" b="1" dirty="0"/>
              <a:t>order confirmation will be sent to </a:t>
            </a:r>
            <a:r>
              <a:rPr lang="de-DE" sz="1200" b="1" dirty="0" smtClean="0"/>
              <a:t>TÜV Rheinland.</a:t>
            </a:r>
          </a:p>
          <a:p>
            <a:pPr marL="342900" indent="-342900">
              <a:buFont typeface="+mj-lt"/>
              <a:buAutoNum type="arabicPeriod"/>
            </a:pPr>
            <a:endParaRPr lang="de-DE" sz="1200" b="1" dirty="0"/>
          </a:p>
          <a:p>
            <a:pPr marL="358775" indent="0">
              <a:buNone/>
            </a:pPr>
            <a:r>
              <a:rPr lang="de-DE" sz="1100" b="1" dirty="0"/>
              <a:t>Note: </a:t>
            </a:r>
            <a:r>
              <a:rPr lang="de-DE" sz="1100" dirty="0"/>
              <a:t>If your customer allows collaboration with suppliers on the </a:t>
            </a:r>
            <a:r>
              <a:rPr lang="de-DE" sz="1100" dirty="0" smtClean="0"/>
              <a:t>Ariba Network </a:t>
            </a:r>
            <a:r>
              <a:rPr lang="de-DE" sz="1100" dirty="0"/>
              <a:t>(SNC), your order confirmation must be </a:t>
            </a:r>
            <a:r>
              <a:rPr lang="de-DE" sz="1100" dirty="0" smtClean="0"/>
              <a:t>initiated </a:t>
            </a:r>
            <a:r>
              <a:rPr lang="de-DE" sz="1100" dirty="0"/>
              <a:t>in</a:t>
            </a:r>
            <a:r>
              <a:rPr lang="de-DE" sz="1100" dirty="0" smtClean="0"/>
              <a:t> Ariba</a:t>
            </a:r>
            <a:r>
              <a:rPr lang="de-DE" sz="1100" b="1" i="1" dirty="0"/>
              <a:t>. </a:t>
            </a:r>
            <a:endParaRPr lang="de-DE" sz="1100" b="1" dirty="0" smtClean="0"/>
          </a:p>
          <a:p>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a:t>
            </a:r>
            <a:r>
              <a:rPr lang="de-DE" dirty="0" err="1"/>
              <a:t>Confirm</a:t>
            </a:r>
            <a:r>
              <a:rPr lang="de-DE" dirty="0"/>
              <a:t> </a:t>
            </a:r>
            <a:r>
              <a:rPr lang="de-DE" dirty="0" err="1" smtClean="0"/>
              <a:t>Entire</a:t>
            </a:r>
            <a:r>
              <a:rPr lang="de-DE" dirty="0" smtClean="0"/>
              <a:t> Order</a:t>
            </a:r>
            <a:br>
              <a:rPr lang="de-DE" dirty="0" smtClean="0"/>
            </a:b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A2E39467-1678-4AE9-A5EA-3112AB61DA31}"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39</a:t>
            </a:fld>
            <a:endParaRPr lang="de-DE" dirty="0"/>
          </a:p>
        </p:txBody>
      </p:sp>
      <p:sp>
        <p:nvSpPr>
          <p:cNvPr id="15" name="Textplatzhalter 3"/>
          <p:cNvSpPr txBox="1">
            <a:spLocks/>
          </p:cNvSpPr>
          <p:nvPr>
            <p:custDataLst>
              <p:tags r:id="rId5"/>
            </p:custDataLst>
          </p:nvPr>
        </p:nvSpPr>
        <p:spPr bwMode="gray">
          <a:xfrm>
            <a:off x="6671286" y="5471773"/>
            <a:ext cx="4967838"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100" dirty="0"/>
          </a:p>
        </p:txBody>
      </p:sp>
      <p:sp>
        <p:nvSpPr>
          <p:cNvPr id="29" name="Notice">
            <a:extLst>
              <a:ext uri="{FF2B5EF4-FFF2-40B4-BE49-F238E27FC236}">
                <a16:creationId xmlns:a16="http://schemas.microsoft.com/office/drawing/2014/main" id="{1B7A0E14-1F29-40F7-BF89-6927B844D07D}"/>
              </a:ext>
            </a:extLst>
          </p:cNvPr>
          <p:cNvSpPr txBox="1">
            <a:spLocks/>
          </p:cNvSpPr>
          <p:nvPr>
            <p:custDataLst>
              <p:tags r:id="rId6"/>
            </p:custDataLst>
          </p:nvPr>
        </p:nvSpPr>
        <p:spPr bwMode="gray">
          <a:xfrm>
            <a:off x="622446" y="3872649"/>
            <a:ext cx="5400750" cy="853326"/>
          </a:xfrm>
          <a:prstGeom prst="rect">
            <a:avLst/>
          </a:prstGeom>
          <a:solidFill>
            <a:schemeClr val="accent3">
              <a:lumMod val="40000"/>
              <a:lumOff val="60000"/>
            </a:schemeClr>
          </a:solidFill>
        </p:spPr>
        <p:txBody>
          <a:bodyPr lIns="648000" tIns="108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After the order confirmation is submitted, the order status changes to "Confirmed". When you view documents online, links to all related documents are displayed. Click "Done" to return to the inbox. </a:t>
            </a:r>
            <a:endParaRPr lang="de-DE" sz="1050" cap="none" dirty="0"/>
          </a:p>
        </p:txBody>
      </p:sp>
      <p:sp>
        <p:nvSpPr>
          <p:cNvPr id="31" name="Info"/>
          <p:cNvSpPr>
            <a:spLocks noChangeAspect="1" noEditPoints="1"/>
          </p:cNvSpPr>
          <p:nvPr>
            <p:custDataLst>
              <p:tags r:id="rId7"/>
            </p:custDataLst>
          </p:nvPr>
        </p:nvSpPr>
        <p:spPr bwMode="auto">
          <a:xfrm>
            <a:off x="757052" y="4136709"/>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3"/>
          <a:stretch>
            <a:fillRect/>
          </a:stretch>
        </p:blipFill>
        <p:spPr>
          <a:xfrm>
            <a:off x="499264" y="1197484"/>
            <a:ext cx="6418169" cy="2526415"/>
          </a:xfrm>
          <a:prstGeom prst="rect">
            <a:avLst/>
          </a:prstGeom>
        </p:spPr>
      </p:pic>
      <p:sp>
        <p:nvSpPr>
          <p:cNvPr id="21" name="Textplatzhalter 3"/>
          <p:cNvSpPr txBox="1">
            <a:spLocks/>
          </p:cNvSpPr>
          <p:nvPr>
            <p:custDataLst>
              <p:tags r:id="rId8"/>
            </p:custDataLst>
          </p:nvPr>
        </p:nvSpPr>
        <p:spPr bwMode="gray">
          <a:xfrm>
            <a:off x="622446" y="4944547"/>
            <a:ext cx="540075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sp>
        <p:nvSpPr>
          <p:cNvPr id="12" name="Fußzeilenplatzhalter 11"/>
          <p:cNvSpPr>
            <a:spLocks noGrp="1"/>
          </p:cNvSpPr>
          <p:nvPr>
            <p:ph type="ftr" sz="quarter" idx="11"/>
          </p:nvPr>
        </p:nvSpPr>
        <p:spPr/>
        <p:txBody>
          <a:bodyPr/>
          <a:lstStyle/>
          <a:p>
            <a:r>
              <a:rPr lang="de-DE" dirty="0" smtClean="0"/>
              <a:t>  </a:t>
            </a:r>
            <a:endParaRPr lang="de-DE" dirty="0"/>
          </a:p>
        </p:txBody>
      </p:sp>
      <p:sp>
        <p:nvSpPr>
          <p:cNvPr id="22" name="Interaktive Schaltfläche: Anfang 21">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p:cNvSpPr/>
          <p:nvPr/>
        </p:nvSpPr>
        <p:spPr>
          <a:xfrm>
            <a:off x="622446" y="6161864"/>
            <a:ext cx="2304320" cy="2203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685309" y="6105181"/>
            <a:ext cx="224145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5"/>
              </a:rPr>
              <a:t>Problems with your order confirmation?</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42841200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841239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2" name="think-cell Folie" r:id="rId6" imgW="349" imgH="349" progId="TCLayout.ActiveDocument.1">
                  <p:embed/>
                </p:oleObj>
              </mc:Choice>
              <mc:Fallback>
                <p:oleObj name="think-cell Folie" r:id="rId6" imgW="349" imgH="349" progId="TCLayout.ActiveDocument.1">
                  <p:embed/>
                  <p:pic>
                    <p:nvPicPr>
                      <p:cNvPr id="57" name="Objekt 5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09.03.2022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4</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727301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3200" dirty="0" smtClean="0"/>
              <a:t>Ariba Network – an </a:t>
            </a:r>
            <a:r>
              <a:rPr lang="de-DE" sz="3200" dirty="0" err="1" smtClean="0"/>
              <a:t>Overview</a:t>
            </a:r>
            <a:endParaRPr lang="de-DE" sz="32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2218391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8731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0"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618850" y="1701554"/>
            <a:ext cx="5021125"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Click </a:t>
            </a:r>
            <a:r>
              <a:rPr lang="de-DE" sz="1200" dirty="0"/>
              <a:t>on the "Create Order Confirmation" button in the order view and select "Confirm entire order", "Update items" for individual items or "Reject entire order".</a:t>
            </a:r>
          </a:p>
          <a:p>
            <a:pPr marL="342900" indent="-342900">
              <a:buFont typeface="+mj-lt"/>
              <a:buAutoNum type="arabicPeriod"/>
            </a:pPr>
            <a:r>
              <a:rPr lang="de-DE" sz="1200" b="1" dirty="0" smtClean="0"/>
              <a:t>Enter </a:t>
            </a:r>
            <a:r>
              <a:rPr lang="de-DE" sz="1200" b="1" dirty="0"/>
              <a:t>a reason for </a:t>
            </a:r>
            <a:r>
              <a:rPr lang="de-DE" sz="1200" b="1" dirty="0" smtClean="0"/>
              <a:t>rejecting </a:t>
            </a:r>
            <a:r>
              <a:rPr lang="de-DE" sz="1200" dirty="0" smtClean="0"/>
              <a:t>the </a:t>
            </a:r>
            <a:r>
              <a:rPr lang="de-DE" sz="1200" dirty="0"/>
              <a:t>order if your buyer asks for a reason</a:t>
            </a:r>
            <a:r>
              <a:rPr lang="de-DE" sz="1200" dirty="0" smtClean="0"/>
              <a:t>.</a:t>
            </a:r>
          </a:p>
          <a:p>
            <a:pPr marL="342900" indent="-342900">
              <a:buFont typeface="+mj-lt"/>
              <a:buAutoNum type="arabicPeriod"/>
            </a:pPr>
            <a:endParaRPr lang="de-DE" sz="1200" dirty="0"/>
          </a:p>
          <a:p>
            <a:pPr marL="358775" indent="0">
              <a:buNone/>
            </a:pPr>
            <a:r>
              <a:rPr lang="de-DE" sz="1200" dirty="0"/>
              <a:t>This example shows the "Reject entire order" option. (An update with a different status is explained later in this presentation). </a:t>
            </a:r>
            <a:endParaRPr lang="de-DE" sz="1100" dirty="0" smtClean="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a:t>
            </a:r>
            <a:r>
              <a:rPr lang="de-DE" dirty="0" err="1" smtClean="0"/>
              <a:t>Reject</a:t>
            </a:r>
            <a:r>
              <a:rPr lang="de-DE" dirty="0" smtClean="0"/>
              <a:t> </a:t>
            </a:r>
            <a:r>
              <a:rPr lang="de-DE" dirty="0" err="1"/>
              <a:t>E</a:t>
            </a:r>
            <a:r>
              <a:rPr lang="de-DE" dirty="0" err="1" smtClean="0"/>
              <a:t>ntire</a:t>
            </a:r>
            <a:r>
              <a:rPr lang="de-DE" dirty="0" smtClean="0"/>
              <a:t> Order </a:t>
            </a:r>
            <a:endParaRPr lang="de-DE" dirty="0"/>
          </a:p>
        </p:txBody>
      </p:sp>
      <p:sp>
        <p:nvSpPr>
          <p:cNvPr id="5" name="Datumsplatzhalter 4"/>
          <p:cNvSpPr>
            <a:spLocks noGrp="1"/>
          </p:cNvSpPr>
          <p:nvPr>
            <p:ph type="dt" sz="half" idx="10"/>
          </p:nvPr>
        </p:nvSpPr>
        <p:spPr/>
        <p:txBody>
          <a:bodyPr/>
          <a:lstStyle/>
          <a:p>
            <a:fld id="{36E48C43-FFDE-4993-903A-0AECBFFBC115}"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40</a:t>
            </a:fld>
            <a:endParaRPr lang="de-DE" dirty="0"/>
          </a:p>
        </p:txBody>
      </p:sp>
      <p:sp>
        <p:nvSpPr>
          <p:cNvPr id="12" name="Notice">
            <a:extLst>
              <a:ext uri="{FF2B5EF4-FFF2-40B4-BE49-F238E27FC236}">
                <a16:creationId xmlns:a16="http://schemas.microsoft.com/office/drawing/2014/main" id="{1B7A0E14-1F29-40F7-BF89-6927B844D07D}"/>
              </a:ext>
            </a:extLst>
          </p:cNvPr>
          <p:cNvSpPr txBox="1">
            <a:spLocks/>
          </p:cNvSpPr>
          <p:nvPr>
            <p:custDataLst>
              <p:tags r:id="rId5"/>
            </p:custDataLst>
          </p:nvPr>
        </p:nvSpPr>
        <p:spPr bwMode="gray">
          <a:xfrm>
            <a:off x="7103346" y="4005874"/>
            <a:ext cx="4824670" cy="1368190"/>
          </a:xfrm>
          <a:prstGeom prst="rect">
            <a:avLst/>
          </a:prstGeom>
          <a:solidFill>
            <a:schemeClr val="accent3">
              <a:lumMod val="40000"/>
              <a:lumOff val="60000"/>
            </a:schemeClr>
          </a:solidFill>
        </p:spPr>
        <p:txBody>
          <a:bodyPr lIns="720000" tIns="144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Please check your customer's transaction rules to see if you are authorized to reject orders. You can view the transaction rules directly in your supplier account: Initials Settings Customer Relationship </a:t>
            </a:r>
          </a:p>
          <a:p>
            <a:pPr algn="just">
              <a:buClr>
                <a:srgbClr val="0071B9"/>
              </a:buClr>
            </a:pPr>
            <a:r>
              <a:rPr lang="de-DE" sz="1050" cap="none" dirty="0" smtClean="0"/>
              <a:t>Click directly on the customer name and the transaction rules assigned to you will be displayed. </a:t>
            </a:r>
            <a:endParaRPr lang="de-DE" sz="1050" cap="none" dirty="0"/>
          </a:p>
        </p:txBody>
      </p:sp>
      <p:sp>
        <p:nvSpPr>
          <p:cNvPr id="13" name="Info"/>
          <p:cNvSpPr>
            <a:spLocks noChangeAspect="1" noEditPoints="1"/>
          </p:cNvSpPr>
          <p:nvPr>
            <p:custDataLst>
              <p:tags r:id="rId6"/>
            </p:custDataLst>
          </p:nvPr>
        </p:nvSpPr>
        <p:spPr bwMode="auto">
          <a:xfrm>
            <a:off x="7307790" y="4527366"/>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6" name="Gruppieren 15"/>
          <p:cNvGrpSpPr/>
          <p:nvPr/>
        </p:nvGrpSpPr>
        <p:grpSpPr>
          <a:xfrm>
            <a:off x="10243972" y="729374"/>
            <a:ext cx="1368010" cy="216000"/>
            <a:chOff x="7535466" y="689508"/>
            <a:chExt cx="1368010" cy="216000"/>
          </a:xfrm>
        </p:grpSpPr>
        <p:sp>
          <p:nvSpPr>
            <p:cNvPr id="17" name="Interaktive Schaltfläche: Nächste(r) oder Weiter 1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Zurück oder Vorherige(r) 1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Start 1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1"/>
          <a:stretch>
            <a:fillRect/>
          </a:stretch>
        </p:blipFill>
        <p:spPr>
          <a:xfrm>
            <a:off x="730486" y="983953"/>
            <a:ext cx="4284570" cy="2486396"/>
          </a:xfrm>
          <a:prstGeom prst="rect">
            <a:avLst/>
          </a:prstGeom>
        </p:spPr>
      </p:pic>
      <p:pic>
        <p:nvPicPr>
          <p:cNvPr id="11" name="Grafik 10"/>
          <p:cNvPicPr>
            <a:picLocks noChangeAspect="1"/>
          </p:cNvPicPr>
          <p:nvPr/>
        </p:nvPicPr>
        <p:blipFill>
          <a:blip r:embed="rId12"/>
          <a:stretch>
            <a:fillRect/>
          </a:stretch>
        </p:blipFill>
        <p:spPr>
          <a:xfrm>
            <a:off x="550435" y="3602238"/>
            <a:ext cx="6096785" cy="2779966"/>
          </a:xfrm>
          <a:prstGeom prst="rect">
            <a:avLst/>
          </a:prstGeom>
        </p:spPr>
      </p:pic>
      <p:sp>
        <p:nvSpPr>
          <p:cNvPr id="20" name="Fußzeilenplatzhalter 19"/>
          <p:cNvSpPr>
            <a:spLocks noGrp="1"/>
          </p:cNvSpPr>
          <p:nvPr>
            <p:ph type="ftr" sz="quarter" idx="11"/>
          </p:nvPr>
        </p:nvSpPr>
        <p:spPr/>
        <p:txBody>
          <a:bodyPr/>
          <a:lstStyle/>
          <a:p>
            <a:r>
              <a:rPr lang="de-DE" dirty="0" smtClean="0"/>
              <a:t>  </a:t>
            </a:r>
            <a:endParaRPr lang="de-DE" dirty="0"/>
          </a:p>
        </p:txBody>
      </p:sp>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818057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72169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952973" y="1629544"/>
            <a:ext cx="56887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Select </a:t>
            </a:r>
            <a:r>
              <a:rPr lang="de-DE" sz="1200" dirty="0" smtClean="0"/>
              <a:t>the </a:t>
            </a:r>
            <a:r>
              <a:rPr lang="de-DE" sz="1200" dirty="0"/>
              <a:t>"Update items" option to set the status of each item individually.</a:t>
            </a:r>
          </a:p>
          <a:p>
            <a:pPr marL="342900" indent="-342900">
              <a:buFont typeface="+mj-lt"/>
              <a:buAutoNum type="arabicPeriod"/>
            </a:pPr>
            <a:r>
              <a:rPr lang="de-DE" sz="1200" b="1" dirty="0" smtClean="0"/>
              <a:t>Enter </a:t>
            </a:r>
            <a:r>
              <a:rPr lang="de-DE" sz="1200" dirty="0" smtClean="0"/>
              <a:t>all the </a:t>
            </a:r>
            <a:r>
              <a:rPr lang="de-DE" sz="1200" dirty="0"/>
              <a:t>required information (as for the "Confirm all" option). </a:t>
            </a:r>
          </a:p>
          <a:p>
            <a:pPr marL="342900" indent="-342900">
              <a:buFont typeface="+mj-lt"/>
              <a:buAutoNum type="arabicPeriod"/>
            </a:pPr>
            <a:r>
              <a:rPr lang="de-DE" sz="1200" b="1" dirty="0" smtClean="0"/>
              <a:t>Scroll </a:t>
            </a:r>
            <a:r>
              <a:rPr lang="de-DE" sz="1200" dirty="0"/>
              <a:t>down to display the items and select from the possible values:</a:t>
            </a:r>
          </a:p>
          <a:p>
            <a:pPr marL="342900" indent="-342900">
              <a:buFont typeface="+mj-lt"/>
              <a:buAutoNum type="arabicPeriod"/>
            </a:pPr>
            <a:r>
              <a:rPr lang="de-DE" sz="1200" b="1" dirty="0" smtClean="0"/>
              <a:t>Confirm</a:t>
            </a:r>
            <a:r>
              <a:rPr lang="de-DE" sz="1200" dirty="0"/>
              <a:t>: You have received the order and will ship the ordered items.</a:t>
            </a:r>
          </a:p>
          <a:p>
            <a:pPr marL="342900" indent="-342900">
              <a:buFont typeface="+mj-lt"/>
              <a:buAutoNum type="arabicPeriod"/>
            </a:pPr>
            <a:r>
              <a:rPr lang="de-DE" sz="1200" b="1" dirty="0" smtClean="0"/>
              <a:t>Reorder</a:t>
            </a:r>
            <a:r>
              <a:rPr lang="de-DE" sz="1200" dirty="0"/>
              <a:t>: The items are reordered. After they are back in stock, generate another order confirmation to set it to "Confirmed".</a:t>
            </a:r>
          </a:p>
          <a:p>
            <a:pPr marL="342900" indent="-342900">
              <a:buFont typeface="+mj-lt"/>
              <a:buAutoNum type="arabicPeriod"/>
            </a:pPr>
            <a:r>
              <a:rPr lang="de-DE" sz="1200" b="1" dirty="0" smtClean="0"/>
              <a:t>Reject</a:t>
            </a:r>
            <a:r>
              <a:rPr lang="de-DE" sz="1200" dirty="0"/>
              <a:t>: Enter a reason for rejecting these items in the "Notes" field by clicking the "Details" </a:t>
            </a:r>
            <a:r>
              <a:rPr lang="de-DE" sz="1200" dirty="0" smtClean="0"/>
              <a:t>button.</a:t>
            </a:r>
          </a:p>
          <a:p>
            <a:pPr marL="342900" indent="-342900">
              <a:buFont typeface="+mj-lt"/>
              <a:buAutoNum type="arabicPeriod"/>
            </a:pPr>
            <a:endParaRPr lang="de-DE" sz="1200" dirty="0"/>
          </a:p>
          <a:p>
            <a:pPr marL="358775" indent="0">
              <a:buNone/>
            </a:pPr>
            <a:r>
              <a:rPr lang="de-DE" sz="1200" b="1" dirty="0"/>
              <a:t>Note: </a:t>
            </a:r>
            <a:r>
              <a:rPr lang="de-DE" sz="1200" dirty="0"/>
              <a:t>If your customer </a:t>
            </a:r>
            <a:r>
              <a:rPr lang="de-DE" sz="1200" dirty="0" smtClean="0"/>
              <a:t>allows collaboration with </a:t>
            </a:r>
            <a:r>
              <a:rPr lang="de-DE" sz="1200" dirty="0"/>
              <a:t>suppliers on the Ariba Network (SNC</a:t>
            </a:r>
            <a:r>
              <a:rPr lang="de-DE" sz="1200" dirty="0" smtClean="0"/>
              <a:t>)</a:t>
            </a:r>
            <a:r>
              <a:rPr lang="de-DE" sz="1200" dirty="0"/>
              <a:t>, your </a:t>
            </a:r>
            <a:r>
              <a:rPr lang="de-DE" sz="1200" dirty="0" smtClean="0"/>
              <a:t>order confirmation </a:t>
            </a:r>
            <a:r>
              <a:rPr lang="de-DE" sz="1200" dirty="0"/>
              <a:t>must be initiated in Ariba</a:t>
            </a:r>
            <a:r>
              <a:rPr lang="de-DE" sz="1200" b="1" i="1" dirty="0"/>
              <a:t>. </a:t>
            </a:r>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Update Line Items  </a:t>
            </a:r>
            <a:endParaRPr lang="de-DE" dirty="0"/>
          </a:p>
        </p:txBody>
      </p:sp>
      <p:sp>
        <p:nvSpPr>
          <p:cNvPr id="5" name="Datumsplatzhalter 4"/>
          <p:cNvSpPr>
            <a:spLocks noGrp="1"/>
          </p:cNvSpPr>
          <p:nvPr>
            <p:ph type="dt" sz="half" idx="10"/>
          </p:nvPr>
        </p:nvSpPr>
        <p:spPr/>
        <p:txBody>
          <a:bodyPr/>
          <a:lstStyle/>
          <a:p>
            <a:fld id="{AAB2945A-EC31-4430-A7CD-1D75C66B0567}"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41</a:t>
            </a:fld>
            <a:endParaRPr lang="de-DE" dirty="0"/>
          </a:p>
        </p:txBody>
      </p:sp>
      <p:grpSp>
        <p:nvGrpSpPr>
          <p:cNvPr id="15" name="Gruppieren 14"/>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2" name="Grafik 11"/>
          <p:cNvPicPr>
            <a:picLocks noChangeAspect="1"/>
          </p:cNvPicPr>
          <p:nvPr/>
        </p:nvPicPr>
        <p:blipFill>
          <a:blip r:embed="rId9"/>
          <a:stretch>
            <a:fillRect/>
          </a:stretch>
        </p:blipFill>
        <p:spPr>
          <a:xfrm>
            <a:off x="550435" y="945373"/>
            <a:ext cx="4464621" cy="2124371"/>
          </a:xfrm>
          <a:prstGeom prst="rect">
            <a:avLst/>
          </a:prstGeom>
        </p:spPr>
      </p:pic>
      <p:pic>
        <p:nvPicPr>
          <p:cNvPr id="13" name="Grafik 12"/>
          <p:cNvPicPr>
            <a:picLocks noChangeAspect="1"/>
          </p:cNvPicPr>
          <p:nvPr/>
        </p:nvPicPr>
        <p:blipFill>
          <a:blip r:embed="rId10"/>
          <a:stretch>
            <a:fillRect/>
          </a:stretch>
        </p:blipFill>
        <p:spPr>
          <a:xfrm>
            <a:off x="584184" y="3098080"/>
            <a:ext cx="4430872" cy="2049168"/>
          </a:xfrm>
          <a:prstGeom prst="rect">
            <a:avLst/>
          </a:prstGeom>
        </p:spPr>
      </p:pic>
      <p:pic>
        <p:nvPicPr>
          <p:cNvPr id="14" name="Grafik 13"/>
          <p:cNvPicPr>
            <a:picLocks noChangeAspect="1"/>
          </p:cNvPicPr>
          <p:nvPr/>
        </p:nvPicPr>
        <p:blipFill>
          <a:blip r:embed="rId11"/>
          <a:stretch>
            <a:fillRect/>
          </a:stretch>
        </p:blipFill>
        <p:spPr>
          <a:xfrm>
            <a:off x="584184" y="5175584"/>
            <a:ext cx="5511022" cy="1279152"/>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68918786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3391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82462" y="1701554"/>
            <a:ext cx="45575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smtClean="0"/>
              <a:t>the reordered quantity in the data entry field "Reorder".  </a:t>
            </a:r>
          </a:p>
          <a:p>
            <a:pPr marL="342900" indent="-342900">
              <a:buFont typeface="+mj-lt"/>
              <a:buAutoNum type="arabicPeriod"/>
            </a:pPr>
            <a:r>
              <a:rPr lang="de-DE" b="1" dirty="0" smtClean="0"/>
              <a:t>Click </a:t>
            </a:r>
            <a:r>
              <a:rPr lang="de-DE" dirty="0" smtClean="0"/>
              <a:t>Details to enter comments and estimated shipping and delivery dates for the reordered items on the Status Details page.</a:t>
            </a:r>
          </a:p>
          <a:p>
            <a:pPr marL="342900" indent="-342900">
              <a:buFont typeface="+mj-lt"/>
              <a:buAutoNum type="arabicPeriod"/>
            </a:pPr>
            <a:r>
              <a:rPr lang="de-DE" b="1" dirty="0" smtClean="0"/>
              <a:t>Click </a:t>
            </a:r>
            <a:r>
              <a:rPr lang="de-DE" dirty="0" smtClean="0"/>
              <a:t>"OK" when you are finished.</a:t>
            </a:r>
          </a:p>
          <a:p>
            <a:pPr marL="358775" indent="0">
              <a:buNone/>
            </a:pPr>
            <a:r>
              <a:rPr lang="de-DE" sz="1200" b="1" dirty="0" smtClean="0"/>
              <a:t>Note: </a:t>
            </a:r>
            <a:r>
              <a:rPr lang="de-DE" sz="1200" dirty="0" smtClean="0"/>
              <a:t>If you use multiple statuses for an item, the sum of the quantities of the individual statuses must equal the item quantity.</a:t>
            </a:r>
          </a:p>
          <a:p>
            <a:pPr marL="342900" indent="-342900">
              <a:buFont typeface="+mj-lt"/>
              <a:buAutoNum type="arabicPeriod" startAt="4"/>
            </a:pPr>
            <a:r>
              <a:rPr lang="de-DE" b="1" dirty="0" smtClean="0"/>
              <a:t>Click </a:t>
            </a:r>
            <a:r>
              <a:rPr lang="de-DE" dirty="0" smtClean="0"/>
              <a:t>on "Next".</a:t>
            </a:r>
          </a:p>
          <a:p>
            <a:endParaRPr lang="de-DE"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Line Items Updates, Re-Orders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Update positions - reorder</a:t>
            </a:r>
            <a:endParaRPr lang="de-DE" dirty="0">
              <a:solidFill>
                <a:schemeClr val="tx2"/>
              </a:solidFill>
            </a:endParaRPr>
          </a:p>
        </p:txBody>
      </p:sp>
      <p:sp>
        <p:nvSpPr>
          <p:cNvPr id="5" name="Datumsplatzhalter 4"/>
          <p:cNvSpPr>
            <a:spLocks noGrp="1"/>
          </p:cNvSpPr>
          <p:nvPr>
            <p:ph type="dt" sz="half" idx="10"/>
          </p:nvPr>
        </p:nvSpPr>
        <p:spPr/>
        <p:txBody>
          <a:bodyPr/>
          <a:lstStyle/>
          <a:p>
            <a:fld id="{C14E1CD5-465E-4ECC-B4B7-762A1413D329}"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2" name="Grafik 21"/>
          <p:cNvPicPr>
            <a:picLocks noChangeAspect="1"/>
          </p:cNvPicPr>
          <p:nvPr/>
        </p:nvPicPr>
        <p:blipFill>
          <a:blip r:embed="rId9"/>
          <a:stretch>
            <a:fillRect/>
          </a:stretch>
        </p:blipFill>
        <p:spPr>
          <a:xfrm>
            <a:off x="550436" y="1701554"/>
            <a:ext cx="6034695" cy="1368190"/>
          </a:xfrm>
          <a:prstGeom prst="rect">
            <a:avLst/>
          </a:prstGeom>
        </p:spPr>
      </p:pic>
      <p:pic>
        <p:nvPicPr>
          <p:cNvPr id="23" name="Grafik 22"/>
          <p:cNvPicPr>
            <a:picLocks noChangeAspect="1"/>
          </p:cNvPicPr>
          <p:nvPr/>
        </p:nvPicPr>
        <p:blipFill>
          <a:blip r:embed="rId10"/>
          <a:stretch>
            <a:fillRect/>
          </a:stretch>
        </p:blipFill>
        <p:spPr>
          <a:xfrm>
            <a:off x="550436" y="3213764"/>
            <a:ext cx="6034695" cy="1960263"/>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298744839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77981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90"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59326" y="1701554"/>
            <a:ext cx="46806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a:t>the quantity in </a:t>
            </a:r>
            <a:r>
              <a:rPr lang="de-DE" dirty="0" smtClean="0"/>
              <a:t>the </a:t>
            </a:r>
            <a:r>
              <a:rPr lang="de-DE" dirty="0"/>
              <a:t>data entry field "Confirm".  </a:t>
            </a:r>
          </a:p>
          <a:p>
            <a:pPr marL="342900" indent="-342900">
              <a:buFont typeface="+mj-lt"/>
              <a:buAutoNum type="arabicPeriod"/>
            </a:pPr>
            <a:r>
              <a:rPr lang="de-DE" b="1" dirty="0" smtClean="0"/>
              <a:t>Click </a:t>
            </a:r>
            <a:r>
              <a:rPr lang="de-DE" dirty="0"/>
              <a:t>on "Details" to enter the details of the price change.</a:t>
            </a:r>
          </a:p>
          <a:p>
            <a:pPr marL="342900" indent="-342900">
              <a:buFont typeface="+mj-lt"/>
              <a:buAutoNum type="arabicPeriod"/>
            </a:pPr>
            <a:r>
              <a:rPr lang="de-DE" b="1" dirty="0" smtClean="0"/>
              <a:t>Record </a:t>
            </a:r>
            <a:r>
              <a:rPr lang="de-DE" dirty="0" smtClean="0"/>
              <a:t>the </a:t>
            </a:r>
            <a:r>
              <a:rPr lang="de-DE" dirty="0"/>
              <a:t>new price in the Price per ME field on the Status Details page for the line item. Enter a note about the price change if required</a:t>
            </a:r>
            <a:r>
              <a:rPr lang="de-DE" dirty="0" smtClean="0"/>
              <a:t>. </a:t>
            </a:r>
            <a:r>
              <a:rPr lang="de-DE" dirty="0"/>
              <a:t>Substitute items can also be named for the requested item </a:t>
            </a:r>
            <a:r>
              <a:rPr lang="de-DE" dirty="0" smtClean="0"/>
              <a:t>using the </a:t>
            </a:r>
            <a:r>
              <a:rPr lang="de-DE" dirty="0"/>
              <a:t>"Vendor Item" field.</a:t>
            </a:r>
          </a:p>
          <a:p>
            <a:pPr marL="342900" indent="-342900">
              <a:buFont typeface="+mj-lt"/>
              <a:buAutoNum type="arabicPeriod"/>
            </a:pPr>
            <a:r>
              <a:rPr lang="de-DE" b="1" dirty="0" smtClean="0"/>
              <a:t>Update </a:t>
            </a:r>
            <a:r>
              <a:rPr lang="de-DE" dirty="0"/>
              <a:t>the description </a:t>
            </a:r>
            <a:r>
              <a:rPr lang="de-DE" dirty="0" smtClean="0"/>
              <a:t>if necessary </a:t>
            </a:r>
            <a:r>
              <a:rPr lang="de-DE" dirty="0"/>
              <a:t>and click "OK" when you are done.</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a:t>Confirmation</a:t>
            </a:r>
            <a:r>
              <a:rPr lang="de-DE" dirty="0" smtClean="0"/>
              <a:t>:</a:t>
            </a:r>
            <a:r>
              <a:rPr lang="de-DE" dirty="0"/>
              <a:t> </a:t>
            </a:r>
            <a:r>
              <a:rPr lang="de-DE" dirty="0" smtClean="0"/>
              <a:t>Line Item Updates, Price </a:t>
            </a:r>
            <a:r>
              <a:rPr lang="de-DE" dirty="0" err="1" smtClean="0"/>
              <a:t>Changes</a:t>
            </a:r>
            <a:endParaRPr lang="de-DE" dirty="0"/>
          </a:p>
        </p:txBody>
      </p:sp>
      <p:sp>
        <p:nvSpPr>
          <p:cNvPr id="5" name="Datumsplatzhalter 4"/>
          <p:cNvSpPr>
            <a:spLocks noGrp="1"/>
          </p:cNvSpPr>
          <p:nvPr>
            <p:ph type="dt" sz="half" idx="10"/>
          </p:nvPr>
        </p:nvSpPr>
        <p:spPr/>
        <p:txBody>
          <a:bodyPr/>
          <a:lstStyle/>
          <a:p>
            <a:fld id="{CFE0F5C6-51DF-4D48-BE96-736E6D5235B4}"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469218" y="892556"/>
            <a:ext cx="6082293" cy="1601108"/>
          </a:xfrm>
          <a:prstGeom prst="rect">
            <a:avLst/>
          </a:prstGeom>
        </p:spPr>
      </p:pic>
      <p:pic>
        <p:nvPicPr>
          <p:cNvPr id="19" name="Grafik 18"/>
          <p:cNvPicPr>
            <a:picLocks noChangeAspect="1"/>
          </p:cNvPicPr>
          <p:nvPr/>
        </p:nvPicPr>
        <p:blipFill>
          <a:blip r:embed="rId10"/>
          <a:stretch>
            <a:fillRect/>
          </a:stretch>
        </p:blipFill>
        <p:spPr>
          <a:xfrm>
            <a:off x="473921" y="2548846"/>
            <a:ext cx="6077590" cy="3833358"/>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40562043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0515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4"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607416" y="1701554"/>
            <a:ext cx="403256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In </a:t>
            </a:r>
            <a:r>
              <a:rPr lang="de-DE" dirty="0" smtClean="0"/>
              <a:t>the </a:t>
            </a:r>
            <a:r>
              <a:rPr lang="de-DE" dirty="0"/>
              <a:t>Reject data entry field, </a:t>
            </a:r>
            <a:r>
              <a:rPr lang="de-DE" b="1" dirty="0" smtClean="0"/>
              <a:t>enter </a:t>
            </a:r>
            <a:r>
              <a:rPr lang="de-DE" dirty="0"/>
              <a:t>the quantity to be rejected.</a:t>
            </a:r>
          </a:p>
          <a:p>
            <a:pPr marL="342900" indent="-342900">
              <a:buFont typeface="+mj-lt"/>
              <a:buAutoNum type="arabicPeriod"/>
            </a:pPr>
            <a:r>
              <a:rPr lang="de-DE" b="1" dirty="0" smtClean="0"/>
              <a:t>Click </a:t>
            </a:r>
            <a:r>
              <a:rPr lang="de-DE" dirty="0" smtClean="0"/>
              <a:t>the </a:t>
            </a:r>
            <a:r>
              <a:rPr lang="de-DE" dirty="0"/>
              <a:t>Details button to enter a reason for the rejection in the Notes field on the Status Details page.</a:t>
            </a:r>
          </a:p>
          <a:p>
            <a:pPr marL="342900" indent="-342900">
              <a:buFont typeface="+mj-lt"/>
              <a:buAutoNum type="arabicPeriod"/>
            </a:pPr>
            <a:r>
              <a:rPr lang="de-DE" dirty="0" smtClean="0"/>
              <a:t>Click </a:t>
            </a:r>
            <a:r>
              <a:rPr lang="de-DE" dirty="0"/>
              <a:t>"OK" when you are finished.</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a:t>Confirmation</a:t>
            </a:r>
            <a:r>
              <a:rPr lang="de-DE" dirty="0" smtClean="0"/>
              <a:t>: Line Item Updates, </a:t>
            </a:r>
            <a:r>
              <a:rPr lang="de-DE" dirty="0" err="1" smtClean="0"/>
              <a:t>Rejecting</a:t>
            </a:r>
            <a:endParaRPr lang="de-DE" dirty="0"/>
          </a:p>
        </p:txBody>
      </p:sp>
      <p:sp>
        <p:nvSpPr>
          <p:cNvPr id="5" name="Datumsplatzhalter 4"/>
          <p:cNvSpPr>
            <a:spLocks noGrp="1"/>
          </p:cNvSpPr>
          <p:nvPr>
            <p:ph type="dt" sz="half" idx="10"/>
          </p:nvPr>
        </p:nvSpPr>
        <p:spPr/>
        <p:txBody>
          <a:bodyPr/>
          <a:lstStyle/>
          <a:p>
            <a:fld id="{8B836297-8E61-4783-8446-1FA291A50513}"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550435" y="969452"/>
            <a:ext cx="6672733" cy="2244312"/>
          </a:xfrm>
          <a:prstGeom prst="rect">
            <a:avLst/>
          </a:prstGeom>
        </p:spPr>
      </p:pic>
      <p:pic>
        <p:nvPicPr>
          <p:cNvPr id="18" name="Grafik 17"/>
          <p:cNvPicPr>
            <a:picLocks noChangeAspect="1"/>
          </p:cNvPicPr>
          <p:nvPr/>
        </p:nvPicPr>
        <p:blipFill>
          <a:blip r:embed="rId10"/>
          <a:stretch>
            <a:fillRect/>
          </a:stretch>
        </p:blipFill>
        <p:spPr>
          <a:xfrm>
            <a:off x="550434" y="3345842"/>
            <a:ext cx="6672733" cy="2105762"/>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9598807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33119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8" name="Grafik 17"/>
          <p:cNvPicPr>
            <a:picLocks noChangeAspect="1"/>
          </p:cNvPicPr>
          <p:nvPr/>
        </p:nvPicPr>
        <p:blipFill>
          <a:blip r:embed="rId9"/>
          <a:stretch>
            <a:fillRect/>
          </a:stretch>
        </p:blipFill>
        <p:spPr>
          <a:xfrm>
            <a:off x="611654" y="3420358"/>
            <a:ext cx="3827322" cy="3084806"/>
          </a:xfrm>
          <a:prstGeom prst="rect">
            <a:avLst/>
          </a:prstGeom>
        </p:spPr>
      </p:pic>
      <p:sp>
        <p:nvSpPr>
          <p:cNvPr id="4" name="Textplatzhalter 3"/>
          <p:cNvSpPr>
            <a:spLocks noGrp="1"/>
          </p:cNvSpPr>
          <p:nvPr>
            <p:ph type="body" sz="quarter" idx="27"/>
            <p:custDataLst>
              <p:tags r:id="rId4"/>
            </p:custDataLst>
          </p:nvPr>
        </p:nvSpPr>
        <p:spPr>
          <a:xfrm>
            <a:off x="7247366" y="1788970"/>
            <a:ext cx="46086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Continue updating </a:t>
            </a:r>
            <a:r>
              <a:rPr lang="de-DE" dirty="0" smtClean="0"/>
              <a:t>the status </a:t>
            </a:r>
            <a:r>
              <a:rPr lang="de-DE" dirty="0"/>
              <a:t>for each line item in the </a:t>
            </a:r>
            <a:r>
              <a:rPr lang="de-DE" dirty="0" smtClean="0"/>
              <a:t>order. </a:t>
            </a:r>
            <a:r>
              <a:rPr lang="de-DE" dirty="0"/>
              <a:t>When you are finished</a:t>
            </a:r>
            <a:r>
              <a:rPr lang="de-DE" dirty="0" smtClean="0"/>
              <a:t>, click </a:t>
            </a:r>
            <a:r>
              <a:rPr lang="de-DE" dirty="0"/>
              <a:t>"Next" to jump to the review </a:t>
            </a:r>
            <a:r>
              <a:rPr lang="de-DE" dirty="0" smtClean="0"/>
              <a:t>page.</a:t>
            </a:r>
          </a:p>
          <a:p>
            <a:pPr marL="342900" indent="-342900">
              <a:buFont typeface="+mj-lt"/>
              <a:buAutoNum type="arabicPeriod"/>
            </a:pPr>
            <a:r>
              <a:rPr lang="de-DE" b="1" dirty="0" smtClean="0"/>
              <a:t>Check the </a:t>
            </a:r>
            <a:r>
              <a:rPr lang="de-DE" dirty="0" smtClean="0"/>
              <a:t>order confirmation </a:t>
            </a:r>
            <a:r>
              <a:rPr lang="de-DE" dirty="0"/>
              <a:t>and click </a:t>
            </a:r>
            <a:r>
              <a:rPr lang="de-DE" dirty="0" smtClean="0"/>
              <a:t>on </a:t>
            </a:r>
            <a:r>
              <a:rPr lang="de-DE" dirty="0"/>
              <a:t>"Submit". </a:t>
            </a:r>
            <a:r>
              <a:rPr lang="de-DE" dirty="0" smtClean="0"/>
              <a:t>Your order confirmation </a:t>
            </a:r>
            <a:r>
              <a:rPr lang="de-DE" dirty="0"/>
              <a:t>will be </a:t>
            </a:r>
            <a:r>
              <a:rPr lang="de-DE" dirty="0" smtClean="0"/>
              <a:t>sent </a:t>
            </a:r>
            <a:r>
              <a:rPr lang="de-DE" dirty="0"/>
              <a:t>to </a:t>
            </a:r>
            <a:r>
              <a:rPr lang="de-DE" dirty="0" smtClean="0"/>
              <a:t>TÜV Rheinland</a:t>
            </a:r>
            <a:r>
              <a:rPr lang="de-DE" dirty="0"/>
              <a:t>.</a:t>
            </a:r>
          </a:p>
          <a:p>
            <a:pPr marL="342900" indent="-342900">
              <a:buFont typeface="+mj-lt"/>
              <a:buAutoNum type="arabicPeriod"/>
            </a:pPr>
            <a:r>
              <a:rPr lang="de-DE" dirty="0" smtClean="0"/>
              <a:t>Partially confirmed</a:t>
            </a:r>
            <a:r>
              <a:rPr lang="de-DE" dirty="0"/>
              <a:t>" is displayed </a:t>
            </a:r>
            <a:r>
              <a:rPr lang="de-DE" b="1" dirty="0" smtClean="0"/>
              <a:t>as the </a:t>
            </a:r>
            <a:r>
              <a:rPr lang="de-DE" b="1" dirty="0"/>
              <a:t>order status if </a:t>
            </a:r>
            <a:r>
              <a:rPr lang="de-DE" dirty="0" smtClean="0"/>
              <a:t>items </a:t>
            </a:r>
            <a:r>
              <a:rPr lang="de-DE" dirty="0"/>
              <a:t>have been </a:t>
            </a:r>
            <a:r>
              <a:rPr lang="de-DE" dirty="0" smtClean="0"/>
              <a:t>reordered </a:t>
            </a:r>
            <a:r>
              <a:rPr lang="de-DE" dirty="0"/>
              <a:t>or not </a:t>
            </a:r>
            <a:r>
              <a:rPr lang="de-DE" dirty="0" smtClean="0"/>
              <a:t>fully confirmed.</a:t>
            </a:r>
          </a:p>
          <a:p>
            <a:pPr marL="342900" indent="-342900">
              <a:buFont typeface="+mj-lt"/>
              <a:buAutoNum type="arabicPeriod"/>
            </a:pPr>
            <a:r>
              <a:rPr lang="de-DE" b="1" dirty="0" smtClean="0"/>
              <a:t>Generate </a:t>
            </a:r>
            <a:r>
              <a:rPr lang="de-DE" dirty="0" smtClean="0"/>
              <a:t>another order confirmation to </a:t>
            </a:r>
            <a:r>
              <a:rPr lang="de-DE" dirty="0"/>
              <a:t>set you to "Confirmed" </a:t>
            </a:r>
            <a:r>
              <a:rPr lang="de-DE" dirty="0" smtClean="0"/>
              <a:t>if needed.</a:t>
            </a:r>
          </a:p>
          <a:p>
            <a:pPr marL="342900" indent="-342900">
              <a:buFont typeface="+mj-lt"/>
              <a:buAutoNum type="arabicPeriod"/>
            </a:pPr>
            <a:r>
              <a:rPr lang="de-DE" b="1" dirty="0" smtClean="0"/>
              <a:t>Click </a:t>
            </a:r>
            <a:r>
              <a:rPr lang="de-DE" dirty="0"/>
              <a:t>Done </a:t>
            </a:r>
            <a:r>
              <a:rPr lang="de-DE" b="1" dirty="0"/>
              <a:t>to </a:t>
            </a:r>
            <a:r>
              <a:rPr lang="de-DE" dirty="0"/>
              <a:t>return to </a:t>
            </a:r>
            <a:r>
              <a:rPr lang="de-DE" dirty="0" smtClean="0"/>
              <a:t>the Inbox.</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smtClean="0"/>
              <a:t>Confirmation</a:t>
            </a:r>
            <a:r>
              <a:rPr lang="de-DE" dirty="0" smtClean="0"/>
              <a:t>: Line Item </a:t>
            </a:r>
            <a:r>
              <a:rPr lang="de-DE" dirty="0" err="1" smtClean="0"/>
              <a:t>updates</a:t>
            </a:r>
            <a:endParaRPr lang="de-DE" dirty="0"/>
          </a:p>
        </p:txBody>
      </p:sp>
      <p:sp>
        <p:nvSpPr>
          <p:cNvPr id="5" name="Datumsplatzhalter 4"/>
          <p:cNvSpPr>
            <a:spLocks noGrp="1"/>
          </p:cNvSpPr>
          <p:nvPr>
            <p:ph type="dt" sz="half" idx="10"/>
          </p:nvPr>
        </p:nvSpPr>
        <p:spPr/>
        <p:txBody>
          <a:bodyPr/>
          <a:lstStyle/>
          <a:p>
            <a:fld id="{0001084F-902B-415A-87AE-4C10A08314A9}"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10"/>
          <a:stretch>
            <a:fillRect/>
          </a:stretch>
        </p:blipFill>
        <p:spPr>
          <a:xfrm>
            <a:off x="568685" y="859448"/>
            <a:ext cx="6474123" cy="2331517"/>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52931149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53253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0"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175356" y="1236975"/>
            <a:ext cx="4752660" cy="27363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Create </a:t>
            </a:r>
            <a:r>
              <a:rPr lang="de-DE" sz="1200" dirty="0" smtClean="0"/>
              <a:t>a </a:t>
            </a:r>
            <a:r>
              <a:rPr lang="de-DE" sz="1200" dirty="0"/>
              <a:t>shipping notification from your Ariba account after you ship the items. Multiple shipping notifications can be sent per order. Click the Create Shipping Notification button.</a:t>
            </a:r>
          </a:p>
          <a:p>
            <a:pPr marL="342900" indent="-342900">
              <a:buFont typeface="+mj-lt"/>
              <a:buAutoNum type="arabicPeriod"/>
            </a:pPr>
            <a:r>
              <a:rPr lang="de-DE" sz="1200" b="1" dirty="0" smtClean="0"/>
              <a:t>Enter </a:t>
            </a:r>
            <a:r>
              <a:rPr lang="de-DE" sz="1200" dirty="0" smtClean="0"/>
              <a:t>all </a:t>
            </a:r>
            <a:r>
              <a:rPr lang="de-DE" sz="1200" dirty="0"/>
              <a:t>required data on the shipping notification form. The packing slip ID is any number you assign to identify the shipping notification. Select the name of the carrier. The "Tracking No." and "Shipping Method" fields will then appear. "Gross Volume and Gross Weight are optional fields that appear when </a:t>
            </a:r>
            <a:r>
              <a:rPr lang="de-DE" sz="1200" dirty="0" err="1"/>
              <a:t>Collaborative </a:t>
            </a:r>
            <a:r>
              <a:rPr lang="de-DE" sz="1200" dirty="0"/>
              <a:t>Supply Chain (CSC) is enabled.</a:t>
            </a:r>
          </a:p>
          <a:p>
            <a:pPr marL="342900" indent="-342900">
              <a:buFont typeface="+mj-lt"/>
              <a:buAutoNum type="arabicPeriod"/>
            </a:pPr>
            <a:r>
              <a:rPr lang="de-DE" sz="1200" b="1" dirty="0" smtClean="0"/>
              <a:t>Enter </a:t>
            </a:r>
            <a:r>
              <a:rPr lang="de-DE" sz="1200" dirty="0" smtClean="0"/>
              <a:t>the </a:t>
            </a:r>
            <a:r>
              <a:rPr lang="de-DE" sz="1200" dirty="0"/>
              <a:t>sender data under "Sent by" by clicking on "Update address".  All fields marked with an asterisk (*) are mandatory fields.</a:t>
            </a:r>
          </a:p>
          <a:p>
            <a:pPr marL="342900" indent="-342900">
              <a:buFont typeface="+mj-lt"/>
              <a:buAutoNum type="arabicPeriod"/>
            </a:pPr>
            <a:r>
              <a:rPr lang="de-DE" sz="1200" dirty="0" smtClean="0"/>
              <a:t>Also </a:t>
            </a:r>
            <a:r>
              <a:rPr lang="de-DE" sz="1200" b="1" dirty="0" smtClean="0"/>
              <a:t>check the </a:t>
            </a:r>
            <a:r>
              <a:rPr lang="de-DE" sz="1200" dirty="0"/>
              <a:t>recipient data for correctness. Click on "OK".</a:t>
            </a:r>
          </a:p>
        </p:txBody>
      </p:sp>
      <p:sp>
        <p:nvSpPr>
          <p:cNvPr id="2" name="Title 1"/>
          <p:cNvSpPr>
            <a:spLocks noGrp="1"/>
          </p:cNvSpPr>
          <p:nvPr>
            <p:ph type="title"/>
          </p:nvPr>
        </p:nvSpPr>
        <p:spPr bwMode="gray"/>
        <p:txBody>
          <a:bodyPr vert="horz"/>
          <a:lstStyle/>
          <a:p>
            <a:r>
              <a:rPr lang="de-DE" dirty="0" err="1" smtClean="0"/>
              <a:t>Creating</a:t>
            </a:r>
            <a:r>
              <a:rPr lang="de-DE" dirty="0" smtClean="0"/>
              <a:t> </a:t>
            </a:r>
            <a:r>
              <a:rPr lang="de-DE" dirty="0" err="1" smtClean="0"/>
              <a:t>Shipping</a:t>
            </a:r>
            <a:r>
              <a:rPr lang="de-DE" dirty="0" smtClean="0"/>
              <a:t> </a:t>
            </a:r>
            <a:r>
              <a:rPr lang="de-DE" dirty="0" err="1" smtClean="0"/>
              <a:t>Notifications</a:t>
            </a:r>
            <a:r>
              <a:rPr lang="de-DE" dirty="0" smtClean="0"/>
              <a:t> </a:t>
            </a:r>
            <a:endParaRPr lang="de-DE" dirty="0"/>
          </a:p>
        </p:txBody>
      </p:sp>
      <p:sp>
        <p:nvSpPr>
          <p:cNvPr id="5" name="Datumsplatzhalter 4"/>
          <p:cNvSpPr>
            <a:spLocks noGrp="1"/>
          </p:cNvSpPr>
          <p:nvPr>
            <p:ph type="dt" sz="half" idx="10"/>
          </p:nvPr>
        </p:nvSpPr>
        <p:spPr/>
        <p:txBody>
          <a:bodyPr/>
          <a:lstStyle/>
          <a:p>
            <a:fld id="{B66F6AC5-8848-483F-BB57-0FBCF0E12C3A}"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46</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200"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9" name="Textplatzhalter 3"/>
          <p:cNvSpPr txBox="1">
            <a:spLocks/>
          </p:cNvSpPr>
          <p:nvPr>
            <p:custDataLst>
              <p:tags r:id="rId6"/>
            </p:custDataLst>
          </p:nvPr>
        </p:nvSpPr>
        <p:spPr bwMode="gray">
          <a:xfrm>
            <a:off x="7319376" y="4161713"/>
            <a:ext cx="475266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pic>
        <p:nvPicPr>
          <p:cNvPr id="12" name="Grafik 11"/>
          <p:cNvPicPr>
            <a:picLocks noChangeAspect="1"/>
          </p:cNvPicPr>
          <p:nvPr/>
        </p:nvPicPr>
        <p:blipFill>
          <a:blip r:embed="rId11"/>
          <a:stretch>
            <a:fillRect/>
          </a:stretch>
        </p:blipFill>
        <p:spPr>
          <a:xfrm>
            <a:off x="539702" y="945374"/>
            <a:ext cx="5699524" cy="1948432"/>
          </a:xfrm>
          <a:prstGeom prst="rect">
            <a:avLst/>
          </a:prstGeom>
        </p:spPr>
      </p:pic>
      <p:pic>
        <p:nvPicPr>
          <p:cNvPr id="20" name="Grafik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427" y="3141755"/>
            <a:ext cx="6048839" cy="3407934"/>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7168" y="6042766"/>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6515415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75322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35272" y="1194972"/>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Delivery terms </a:t>
            </a:r>
            <a:r>
              <a:rPr lang="de-DE" dirty="0" smtClean="0"/>
              <a:t>and </a:t>
            </a:r>
            <a:r>
              <a:rPr lang="de-DE" dirty="0"/>
              <a:t>other shipping data can be included in all pre-shipment notifications (</a:t>
            </a:r>
            <a:r>
              <a:rPr lang="de-DE" dirty="0" err="1"/>
              <a:t>shipping notifications) to </a:t>
            </a:r>
            <a:r>
              <a:rPr lang="de-DE" dirty="0"/>
              <a:t>provide more shipping information for better collaboration. </a:t>
            </a:r>
          </a:p>
        </p:txBody>
      </p:sp>
      <p:sp>
        <p:nvSpPr>
          <p:cNvPr id="2" name="Title 1"/>
          <p:cNvSpPr>
            <a:spLocks noGrp="1"/>
          </p:cNvSpPr>
          <p:nvPr>
            <p:ph type="title"/>
          </p:nvPr>
        </p:nvSpPr>
        <p:spPr bwMode="gray">
          <a:xfrm>
            <a:off x="538007" y="278918"/>
            <a:ext cx="11088688" cy="432000"/>
          </a:xfrm>
        </p:spPr>
        <p:txBody>
          <a:bodyPr vert="horz"/>
          <a:lstStyle/>
          <a:p>
            <a:r>
              <a:rPr lang="de-DE" dirty="0" err="1"/>
              <a:t>Creating</a:t>
            </a:r>
            <a:r>
              <a:rPr lang="de-DE" dirty="0"/>
              <a:t> </a:t>
            </a:r>
            <a:r>
              <a:rPr lang="de-DE" dirty="0" err="1"/>
              <a:t>Shipping</a:t>
            </a:r>
            <a:r>
              <a:rPr lang="de-DE" dirty="0"/>
              <a:t> </a:t>
            </a:r>
            <a:r>
              <a:rPr lang="de-DE" dirty="0" err="1" smtClean="0"/>
              <a:t>Notifications</a:t>
            </a:r>
            <a:r>
              <a:rPr lang="de-DE" dirty="0" smtClean="0"/>
              <a:t>: </a:t>
            </a:r>
            <a:r>
              <a:rPr lang="de-DE" dirty="0" err="1"/>
              <a:t>Delivery</a:t>
            </a:r>
            <a:r>
              <a:rPr lang="de-DE" dirty="0"/>
              <a:t> </a:t>
            </a:r>
            <a:r>
              <a:rPr lang="de-DE" dirty="0" err="1" smtClean="0"/>
              <a:t>Conditions</a:t>
            </a:r>
            <a:r>
              <a:rPr lang="de-DE" dirty="0" smtClean="0"/>
              <a:t>, Transport Information </a:t>
            </a:r>
            <a:endParaRPr lang="de-DE" dirty="0"/>
          </a:p>
        </p:txBody>
      </p:sp>
      <p:sp>
        <p:nvSpPr>
          <p:cNvPr id="5" name="Datumsplatzhalter 4"/>
          <p:cNvSpPr>
            <a:spLocks noGrp="1"/>
          </p:cNvSpPr>
          <p:nvPr>
            <p:ph type="dt" sz="half" idx="10"/>
          </p:nvPr>
        </p:nvSpPr>
        <p:spPr/>
        <p:txBody>
          <a:bodyPr/>
          <a:lstStyle/>
          <a:p>
            <a:fld id="{02D2A876-321E-4F81-99F8-16D13E1CA29B}"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47</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63776" y="924453"/>
            <a:ext cx="4163240" cy="2612229"/>
          </a:xfrm>
          <a:prstGeom prst="rect">
            <a:avLst/>
          </a:prstGeom>
        </p:spPr>
      </p:pic>
      <p:pic>
        <p:nvPicPr>
          <p:cNvPr id="16" name="Grafik 15"/>
          <p:cNvPicPr>
            <a:picLocks noChangeAspect="1"/>
          </p:cNvPicPr>
          <p:nvPr/>
        </p:nvPicPr>
        <p:blipFill>
          <a:blip r:embed="rId10"/>
          <a:stretch>
            <a:fillRect/>
          </a:stretch>
        </p:blipFill>
        <p:spPr>
          <a:xfrm>
            <a:off x="563776" y="3536682"/>
            <a:ext cx="9517808" cy="2730077"/>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5678572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37963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0"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390534" y="1204200"/>
            <a:ext cx="42485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Scroll </a:t>
            </a:r>
            <a:r>
              <a:rPr lang="de-DE" dirty="0"/>
              <a:t>down to view item information and update the quantity shipped for each item. </a:t>
            </a:r>
          </a:p>
          <a:p>
            <a:pPr marL="342900" indent="-342900">
              <a:buFont typeface="+mj-lt"/>
              <a:buAutoNum type="arabicPeriod"/>
            </a:pPr>
            <a:r>
              <a:rPr lang="de-DE" b="1" dirty="0" smtClean="0"/>
              <a:t>Part No. of </a:t>
            </a:r>
            <a:r>
              <a:rPr lang="de-DE" b="1" dirty="0"/>
              <a:t>the customer is </a:t>
            </a:r>
            <a:r>
              <a:rPr lang="de-DE" dirty="0"/>
              <a:t>displayed if the </a:t>
            </a:r>
            <a:r>
              <a:rPr lang="de-DE" dirty="0" err="1"/>
              <a:t>collaborative </a:t>
            </a:r>
            <a:r>
              <a:rPr lang="de-DE" dirty="0"/>
              <a:t>supply chain (CSC) has been implemented.</a:t>
            </a:r>
          </a:p>
          <a:p>
            <a:pPr marL="342900" indent="-342900">
              <a:buFont typeface="+mj-lt"/>
              <a:buAutoNum type="arabicPeriod"/>
            </a:pPr>
            <a:r>
              <a:rPr lang="de-DE" dirty="0" smtClean="0"/>
              <a:t>Click </a:t>
            </a:r>
            <a:r>
              <a:rPr lang="de-DE" dirty="0"/>
              <a:t>"Next" to continue reviewing your </a:t>
            </a:r>
            <a:r>
              <a:rPr lang="de-DE" dirty="0" err="1" smtClean="0"/>
              <a:t>shipping notification</a:t>
            </a:r>
            <a:r>
              <a:rPr lang="de-DE" dirty="0"/>
              <a:t>.</a:t>
            </a:r>
          </a:p>
        </p:txBody>
      </p:sp>
      <p:sp>
        <p:nvSpPr>
          <p:cNvPr id="2" name="Title 1"/>
          <p:cNvSpPr>
            <a:spLocks noGrp="1"/>
          </p:cNvSpPr>
          <p:nvPr>
            <p:ph type="title"/>
          </p:nvPr>
        </p:nvSpPr>
        <p:spPr bwMode="gray"/>
        <p:txBody>
          <a:bodyPr vert="horz"/>
          <a:lstStyle/>
          <a:p>
            <a:r>
              <a:rPr lang="de-DE" dirty="0" err="1"/>
              <a:t>Creating</a:t>
            </a:r>
            <a:r>
              <a:rPr lang="de-DE" dirty="0"/>
              <a:t> </a:t>
            </a:r>
            <a:r>
              <a:rPr lang="de-DE" dirty="0" err="1"/>
              <a:t>Shipping</a:t>
            </a:r>
            <a:r>
              <a:rPr lang="de-DE" dirty="0"/>
              <a:t> </a:t>
            </a:r>
            <a:r>
              <a:rPr lang="de-DE" dirty="0" err="1"/>
              <a:t>Notifications</a:t>
            </a:r>
            <a:r>
              <a:rPr lang="de-DE" dirty="0" smtClean="0"/>
              <a:t>:  Detail Information</a:t>
            </a:r>
            <a:endParaRPr lang="de-DE" dirty="0"/>
          </a:p>
        </p:txBody>
      </p:sp>
      <p:sp>
        <p:nvSpPr>
          <p:cNvPr id="5" name="Datumsplatzhalter 4"/>
          <p:cNvSpPr>
            <a:spLocks noGrp="1"/>
          </p:cNvSpPr>
          <p:nvPr>
            <p:ph type="dt" sz="half" idx="10"/>
          </p:nvPr>
        </p:nvSpPr>
        <p:spPr/>
        <p:txBody>
          <a:bodyPr/>
          <a:lstStyle/>
          <a:p>
            <a:fld id="{77EE6BC6-68DF-47CA-97F1-08B5472BFDDA}"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48</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73598" y="945374"/>
            <a:ext cx="5881658" cy="2904018"/>
          </a:xfrm>
          <a:prstGeom prst="rect">
            <a:avLst/>
          </a:prstGeom>
        </p:spPr>
      </p:pic>
      <p:pic>
        <p:nvPicPr>
          <p:cNvPr id="16" name="Grafik 15"/>
          <p:cNvPicPr>
            <a:picLocks noChangeAspect="1"/>
          </p:cNvPicPr>
          <p:nvPr/>
        </p:nvPicPr>
        <p:blipFill>
          <a:blip r:embed="rId10"/>
          <a:stretch>
            <a:fillRect/>
          </a:stretch>
        </p:blipFill>
        <p:spPr>
          <a:xfrm>
            <a:off x="574337" y="3945120"/>
            <a:ext cx="7650068" cy="2380799"/>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0670258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42673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29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94780" y="1427868"/>
            <a:ext cx="5327888"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dirty="0" smtClean="0"/>
              <a:t>After </a:t>
            </a:r>
            <a:r>
              <a:rPr lang="de-DE" sz="1200" dirty="0"/>
              <a:t>reviewing your shipping notification, click "Submit" to send the shipping notification to </a:t>
            </a:r>
            <a:r>
              <a:rPr lang="de-DE" sz="1200" dirty="0" smtClean="0"/>
              <a:t>TÜV Rheinland.</a:t>
            </a:r>
            <a:r>
              <a:rPr lang="de-DE" sz="1200" dirty="0"/>
              <a:t> Shipping notifications improve communication to avoid unnecessary calls to the order processing/purchasing department.</a:t>
            </a:r>
          </a:p>
          <a:p>
            <a:pPr marL="342900" indent="-342900">
              <a:buFont typeface="+mj-lt"/>
              <a:buAutoNum type="arabicPeriod"/>
            </a:pPr>
            <a:r>
              <a:rPr lang="de-DE" sz="1200" b="1" dirty="0" smtClean="0"/>
              <a:t>After you </a:t>
            </a:r>
            <a:r>
              <a:rPr lang="de-DE" sz="1200" dirty="0"/>
              <a:t>submit </a:t>
            </a:r>
            <a:r>
              <a:rPr lang="de-DE" sz="1200" dirty="0" smtClean="0"/>
              <a:t>your </a:t>
            </a:r>
            <a:r>
              <a:rPr lang="de-DE" sz="1200" dirty="0"/>
              <a:t>shipping notification, the order status changes to "Shipped". Submitted shipping notifications can be viewed in the Outbox (Enterprise Account) or by clicking the link under "Related Documents" in the Order View. For Standard Account, the shipping notifications are listed under the corresponding </a:t>
            </a:r>
            <a:r>
              <a:rPr lang="de-DE" sz="1200" dirty="0" err="1" smtClean="0"/>
              <a:t>tile </a:t>
            </a:r>
            <a:r>
              <a:rPr lang="de-DE" sz="1200" dirty="0" smtClean="0"/>
              <a:t>on the </a:t>
            </a:r>
            <a:r>
              <a:rPr lang="de-DE" sz="1200" dirty="0"/>
              <a:t>home dashboard.</a:t>
            </a:r>
          </a:p>
          <a:p>
            <a:pPr marL="342900" indent="-342900">
              <a:buFont typeface="+mj-lt"/>
              <a:buAutoNum type="arabicPeriod"/>
            </a:pPr>
            <a:r>
              <a:rPr lang="de-DE" sz="1200" b="1" dirty="0" smtClean="0"/>
              <a:t>Click </a:t>
            </a:r>
            <a:r>
              <a:rPr lang="de-DE" sz="1200" dirty="0"/>
              <a:t>"Done" to return to the home page.</a:t>
            </a:r>
          </a:p>
        </p:txBody>
      </p:sp>
      <p:sp>
        <p:nvSpPr>
          <p:cNvPr id="2" name="Title 1"/>
          <p:cNvSpPr>
            <a:spLocks noGrp="1"/>
          </p:cNvSpPr>
          <p:nvPr>
            <p:ph type="title"/>
          </p:nvPr>
        </p:nvSpPr>
        <p:spPr bwMode="gray"/>
        <p:txBody>
          <a:bodyPr vert="horz"/>
          <a:lstStyle/>
          <a:p>
            <a:r>
              <a:rPr lang="de-DE" dirty="0" err="1" smtClean="0"/>
              <a:t>Submit</a:t>
            </a:r>
            <a:r>
              <a:rPr lang="de-DE" dirty="0" smtClean="0"/>
              <a:t> </a:t>
            </a:r>
            <a:r>
              <a:rPr lang="de-DE" dirty="0" err="1" smtClean="0"/>
              <a:t>Shipping</a:t>
            </a:r>
            <a:r>
              <a:rPr lang="de-DE" dirty="0" smtClean="0"/>
              <a:t> </a:t>
            </a:r>
            <a:r>
              <a:rPr lang="de-DE" dirty="0" err="1" smtClean="0"/>
              <a:t>Notification</a:t>
            </a:r>
            <a:r>
              <a:rPr lang="de-DE" dirty="0" err="1"/>
              <a:t>s</a:t>
            </a:r>
            <a:endParaRPr lang="de-DE" dirty="0"/>
          </a:p>
        </p:txBody>
      </p:sp>
      <p:sp>
        <p:nvSpPr>
          <p:cNvPr id="5" name="Datumsplatzhalter 4"/>
          <p:cNvSpPr>
            <a:spLocks noGrp="1"/>
          </p:cNvSpPr>
          <p:nvPr>
            <p:ph type="dt" sz="half" idx="10"/>
          </p:nvPr>
        </p:nvSpPr>
        <p:spPr/>
        <p:txBody>
          <a:bodyPr/>
          <a:lstStyle/>
          <a:p>
            <a:fld id="{F2126701-5A07-44DE-A67F-AE2194AD3FE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49</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334406" y="837374"/>
            <a:ext cx="3744520" cy="4284868"/>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8001562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155897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4"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Ariba Network </a:t>
            </a:r>
            <a:r>
              <a:rPr lang="de-DE" dirty="0" err="1" smtClean="0"/>
              <a:t>Overview</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5</a:t>
            </a:fld>
            <a:endParaRPr lang="de-DE" dirty="0"/>
          </a:p>
        </p:txBody>
      </p:sp>
      <p:sp>
        <p:nvSpPr>
          <p:cNvPr id="10" name="Datumsplatzhalter 9"/>
          <p:cNvSpPr>
            <a:spLocks noGrp="1"/>
          </p:cNvSpPr>
          <p:nvPr>
            <p:ph type="dt" sz="half" idx="10"/>
          </p:nvPr>
        </p:nvSpPr>
        <p:spPr/>
        <p:txBody>
          <a:bodyPr/>
          <a:lstStyle/>
          <a:p>
            <a:fld id="{570FA061-E051-425C-A75F-A13562701EE9}" type="datetime1">
              <a:rPr lang="de-DE" smtClean="0"/>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30019180"/>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3290890706"/>
              </p:ext>
            </p:extLst>
          </p:nvPr>
        </p:nvGraphicFramePr>
        <p:xfrm>
          <a:off x="4655006" y="3604447"/>
          <a:ext cx="2376330" cy="74168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rPr>
                        <a:t>Supported</a:t>
                      </a:r>
                      <a:r>
                        <a:rPr lang="de-DE" sz="1200" b="0" dirty="0" smtClean="0">
                          <a:solidFill>
                            <a:schemeClr val="tx1"/>
                          </a:solidFill>
                        </a:rPr>
                        <a:t> </a:t>
                      </a:r>
                      <a:r>
                        <a:rPr lang="de-DE" sz="1200" b="0" baseline="0" dirty="0" err="1" smtClean="0">
                          <a:solidFill>
                            <a:schemeClr val="tx1"/>
                          </a:solidFill>
                        </a:rPr>
                        <a:t>documents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err="1" smtClean="0">
                          <a:solidFill>
                            <a:schemeClr val="dk1"/>
                          </a:solidFill>
                          <a:latin typeface="+mn-lt"/>
                          <a:ea typeface="+mn-ea"/>
                          <a:cs typeface="+mn-cs"/>
                          <a:hlinkClick r:id="rId12" action="ppaction://hlinksldjump"/>
                        </a:rPr>
                        <a:t>Unsupported</a:t>
                      </a:r>
                      <a:r>
                        <a:rPr lang="de-DE" sz="1200" b="0" i="0" u="none" strike="noStrike" kern="1200" baseline="0" dirty="0" smtClean="0">
                          <a:solidFill>
                            <a:schemeClr val="dk1"/>
                          </a:solidFill>
                          <a:latin typeface="+mn-lt"/>
                          <a:ea typeface="+mn-ea"/>
                          <a:cs typeface="+mn-cs"/>
                          <a:hlinkClick r:id="rId12" action="ppaction://hlinksldjump"/>
                        </a:rPr>
                        <a:t> </a:t>
                      </a:r>
                      <a:r>
                        <a:rPr lang="de-DE" sz="1200" b="0" i="0" u="none" strike="noStrike" kern="1200" baseline="0" dirty="0" err="1" smtClean="0">
                          <a:solidFill>
                            <a:schemeClr val="dk1"/>
                          </a:solidFill>
                          <a:latin typeface="+mn-lt"/>
                          <a:ea typeface="+mn-ea"/>
                          <a:cs typeface="+mn-cs"/>
                          <a:hlinkClick r:id="rId12" action="ppaction://hlinksldjump"/>
                        </a:rPr>
                        <a:t>documents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6" name="Interaktive Schaltfläche: Hilfe 25">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0272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73395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4"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dirty="0">
              <a:latin typeface="Arial" panose="020B0604020202020204" pitchFamily="34" charset="0"/>
              <a:ea typeface="+mj-ea"/>
              <a:cs typeface="+mj-cs"/>
              <a:sym typeface="Arial" panose="020B0604020202020204" pitchFamily="34" charset="0"/>
            </a:endParaRPr>
          </a:p>
        </p:txBody>
      </p:sp>
      <p:sp>
        <p:nvSpPr>
          <p:cNvPr id="2" name="Datumsplatzhalter 1"/>
          <p:cNvSpPr>
            <a:spLocks noGrp="1"/>
          </p:cNvSpPr>
          <p:nvPr>
            <p:ph type="dt" sz="half" idx="10"/>
          </p:nvPr>
        </p:nvSpPr>
        <p:spPr/>
        <p:txBody>
          <a:bodyPr/>
          <a:lstStyle/>
          <a:p>
            <a:fld id="{1F37525A-DE2C-4042-A513-D22176CEC14E}" type="datetime1">
              <a:rPr lang="de-DE" smtClean="0"/>
              <a:t>09.03.2022</a:t>
            </a:fld>
            <a:endParaRPr lang="de-DE" dirty="0"/>
          </a:p>
        </p:txBody>
      </p:sp>
      <p:sp>
        <p:nvSpPr>
          <p:cNvPr id="3" name="Fußzeilenplatzhalter 2"/>
          <p:cNvSpPr>
            <a:spLocks noGrp="1"/>
          </p:cNvSpPr>
          <p:nvPr>
            <p:ph type="ftr" sz="quarter" idx="11"/>
          </p:nvPr>
        </p:nvSpPr>
        <p:spPr/>
        <p:txBody>
          <a:bodyPr/>
          <a:lstStyle/>
          <a:p>
            <a:r>
              <a:rPr lang="de-DE" dirty="0" smtClean="0"/>
              <a:t>  </a:t>
            </a:r>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50</a:t>
            </a:fld>
            <a:endParaRPr lang="de-DE" dirty="0"/>
          </a:p>
        </p:txBody>
      </p:sp>
      <p:sp>
        <p:nvSpPr>
          <p:cNvPr id="5" name="Bildplatzhalter 4"/>
          <p:cNvSpPr>
            <a:spLocks noGrp="1"/>
          </p:cNvSpPr>
          <p:nvPr>
            <p:ph type="pic" sz="quarter" idx="14"/>
          </p:nvPr>
        </p:nvSpPr>
        <p:spPr/>
      </p:sp>
      <p:sp>
        <p:nvSpPr>
          <p:cNvPr id="6" name="Textplatzhalter 5"/>
          <p:cNvSpPr>
            <a:spLocks noGrp="1"/>
          </p:cNvSpPr>
          <p:nvPr>
            <p:ph type="body" sz="quarter" idx="27"/>
          </p:nvPr>
        </p:nvSpPr>
        <p:spPr/>
        <p:txBody>
          <a:bodyPr/>
          <a:lstStyle/>
          <a:p>
            <a:endParaRPr lang="de-DE"/>
          </a:p>
        </p:txBody>
      </p:sp>
      <p:sp>
        <p:nvSpPr>
          <p:cNvPr id="7" name="Titel 6"/>
          <p:cNvSpPr>
            <a:spLocks noGrp="1"/>
          </p:cNvSpPr>
          <p:nvPr>
            <p:ph type="title"/>
          </p:nvPr>
        </p:nvSpPr>
        <p:spPr/>
        <p:txBody>
          <a:bodyPr vert="horz"/>
          <a:lstStyle/>
          <a:p>
            <a:r>
              <a:rPr lang="de-DE" dirty="0" smtClean="0"/>
              <a:t>Service Entry Sheets</a:t>
            </a:r>
            <a:endParaRPr lang="de-DE" dirty="0"/>
          </a:p>
        </p:txBody>
      </p:sp>
      <p:sp>
        <p:nvSpPr>
          <p:cNvPr id="22" name="Interaktive Schaltfläche: Hilfe 21">
            <a:hlinkClick r:id="rId7"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10243972" y="729374"/>
            <a:ext cx="1368010" cy="216000"/>
            <a:chOff x="7535466" y="689508"/>
            <a:chExt cx="1368010" cy="216000"/>
          </a:xfrm>
        </p:grpSpPr>
        <p:sp>
          <p:nvSpPr>
            <p:cNvPr id="24" name="Interaktive Schaltfläche: Nächste(r) oder Weiter 2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Interaktive Schaltfläche: Zurück oder Vorherige(r) 2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Start 2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7" name="Interaktive Schaltfläche: Anfang 26">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2758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969227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2" name="think-cell Folie" r:id="rId6" imgW="351" imgH="351" progId="TCLayout.ActiveDocument.1">
                  <p:embed/>
                </p:oleObj>
              </mc:Choice>
              <mc:Fallback>
                <p:oleObj name="think-cell Folie" r:id="rId6" imgW="351" imgH="351" progId="TCLayout.ActiveDocument.1">
                  <p:embed/>
                  <p:pic>
                    <p:nvPicPr>
                      <p:cNvPr id="31" name="Objekt 3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09.03.2022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51</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b="1"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800" b="1" dirty="0"/>
          </a:p>
          <a:p>
            <a:pPr marL="342900" indent="-342900">
              <a:lnSpc>
                <a:spcPts val="2200"/>
              </a:lnSpc>
              <a:buClr>
                <a:schemeClr val="tx2"/>
              </a:buClr>
              <a:buAutoNum type="arabicPlain"/>
            </a:pPr>
            <a:r>
              <a:rPr lang="de-DE" sz="2800" b="1" dirty="0" err="1" smtClean="0"/>
              <a:t>Invoice</a:t>
            </a:r>
            <a:r>
              <a:rPr lang="de-DE" sz="2800" b="1" dirty="0" smtClean="0"/>
              <a:t> </a:t>
            </a:r>
            <a:r>
              <a:rPr lang="de-DE" sz="2800" b="1" dirty="0" err="1" smtClean="0"/>
              <a:t>Types</a:t>
            </a:r>
            <a:endParaRPr lang="de-DE" sz="2800" b="1" dirty="0" smtClean="0"/>
          </a:p>
        </p:txBody>
      </p:sp>
    </p:spTree>
    <p:extLst>
      <p:ext uri="{BB962C8B-B14F-4D97-AF65-F5344CB8AC3E}">
        <p14:creationId xmlns:p14="http://schemas.microsoft.com/office/powerpoint/2010/main" val="2789149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66690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0"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err="1" smtClean="0"/>
              <a:t>Invoice</a:t>
            </a:r>
            <a:r>
              <a:rPr lang="de-DE" dirty="0" smtClean="0"/>
              <a:t> </a:t>
            </a:r>
            <a:r>
              <a:rPr lang="de-DE" dirty="0" err="1" smtClean="0"/>
              <a:t>Types</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52</a:t>
            </a:fld>
            <a:endParaRPr lang="de-DE" dirty="0"/>
          </a:p>
        </p:txBody>
      </p:sp>
      <p:sp>
        <p:nvSpPr>
          <p:cNvPr id="10" name="Datumsplatzhalter 9"/>
          <p:cNvSpPr>
            <a:spLocks noGrp="1"/>
          </p:cNvSpPr>
          <p:nvPr>
            <p:ph type="dt" sz="half" idx="10"/>
          </p:nvPr>
        </p:nvSpPr>
        <p:spPr/>
        <p:txBody>
          <a:bodyPr/>
          <a:lstStyle/>
          <a:p>
            <a:fld id="{218AE140-D9E7-4163-AC79-77CA87883BC5}" type="datetime1">
              <a:rPr lang="de-DE" smtClean="0"/>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716478081"/>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300963530"/>
              </p:ext>
            </p:extLst>
          </p:nvPr>
        </p:nvGraphicFramePr>
        <p:xfrm>
          <a:off x="1620199" y="3604447"/>
          <a:ext cx="2376330" cy="3708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i="0" u="none" strike="noStrike" kern="1200" baseline="0" dirty="0" smtClean="0">
                          <a:solidFill>
                            <a:schemeClr val="dk1"/>
                          </a:solidFill>
                          <a:latin typeface="+mn-lt"/>
                          <a:ea typeface="+mn-ea"/>
                          <a:cs typeface="+mn-cs"/>
                          <a:hlinkClick r:id="rId12" action="ppaction://hlinksldjump"/>
                        </a:rPr>
                        <a:t>Billing Rules.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3871882282"/>
              </p:ext>
            </p:extLst>
          </p:nvPr>
        </p:nvGraphicFramePr>
        <p:xfrm>
          <a:off x="4655006" y="3604447"/>
          <a:ext cx="2376330" cy="20269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3" action="ppaction://hlinksldjump"/>
                        </a:rPr>
                        <a:t>Purchase Order Conversion </a:t>
                      </a:r>
                      <a:r>
                        <a:rPr lang="de-DE" sz="1200" b="0" baseline="0" dirty="0" smtClean="0">
                          <a:solidFill>
                            <a:schemeClr val="tx1"/>
                          </a:solidFill>
                          <a:hlinkClick r:id="rId13" action="ppaction://hlinksldjump"/>
                        </a:rPr>
                        <a:t>(PO Flip)</a:t>
                      </a:r>
                      <a:r>
                        <a:rPr lang="de-DE" sz="1200" b="0" dirty="0" smtClean="0">
                          <a:solidFill>
                            <a:schemeClr val="tx1"/>
                          </a:solidFill>
                          <a:hlinkClick r:id="rId13" action="ppaction://hlinksldjump"/>
                        </a:rPr>
                        <a:t>.</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Invoices for blanket purchase orders.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5" action="ppaction://hlinksldjump"/>
                        </a:rPr>
                        <a:t>Contract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6" action="ppaction://hlinksldjump"/>
                        </a:rPr>
                        <a:t>Billing Corrections.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17" action="ppaction://hlinksldjump"/>
                        </a:rPr>
                        <a:t>Copy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232775665"/>
              </p:ext>
            </p:extLst>
          </p:nvPr>
        </p:nvGraphicFramePr>
        <p:xfrm>
          <a:off x="7823446" y="3604447"/>
          <a:ext cx="2376330" cy="2225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8" action="ppaction://hlinksldjump"/>
                        </a:rPr>
                        <a:t>Search by bill.</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9" action="ppaction://hlinksldjump"/>
                        </a:rPr>
                        <a:t>Check invoice status.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0" action="ppaction://hlinksldjump"/>
                        </a:rPr>
                        <a:t>Invoice History.</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baseline="0" dirty="0" smtClean="0">
                          <a:solidFill>
                            <a:schemeClr val="tx1"/>
                          </a:solidFill>
                          <a:hlinkClick r:id="rId21" action="ppaction://hlinksldjump"/>
                        </a:rPr>
                        <a:t>Change </a:t>
                      </a:r>
                      <a:r>
                        <a:rPr lang="de-DE" sz="1200" b="0" dirty="0" smtClean="0">
                          <a:solidFill>
                            <a:schemeClr val="tx1"/>
                          </a:solidFill>
                          <a:hlinkClick r:id="rId21" action="ppaction://hlinksldjump"/>
                        </a:rPr>
                        <a:t>bills.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22" action="ppaction://hlinksldjump"/>
                        </a:rPr>
                        <a:t>Accounting Reports.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03897366"/>
                  </a:ext>
                </a:extLst>
              </a:tr>
              <a:tr h="370840">
                <a:tc>
                  <a:txBody>
                    <a:bodyPr/>
                    <a:lstStyle/>
                    <a:p>
                      <a:pPr rtl="0"/>
                      <a:r>
                        <a:rPr lang="de-DE" sz="1200" b="0" dirty="0" smtClean="0">
                          <a:solidFill>
                            <a:schemeClr val="tx1"/>
                          </a:solidFill>
                          <a:hlinkClick r:id="rId23" action="ppaction://hlinksldjump"/>
                        </a:rPr>
                        <a:t>Invoice archiving.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2819259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8276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  Invoicing </a:t>
            </a:r>
            <a:r>
              <a:rPr lang="de-DE" dirty="0" err="1" smtClean="0"/>
              <a:t>Requirements</a:t>
            </a:r>
            <a:endParaRPr lang="de-DE" dirty="0"/>
          </a:p>
        </p:txBody>
      </p:sp>
      <p:sp>
        <p:nvSpPr>
          <p:cNvPr id="3" name="Date Placeholder 2"/>
          <p:cNvSpPr>
            <a:spLocks noGrp="1"/>
          </p:cNvSpPr>
          <p:nvPr>
            <p:ph type="dt" sz="half" idx="10"/>
          </p:nvPr>
        </p:nvSpPr>
        <p:spPr/>
        <p:txBody>
          <a:bodyPr/>
          <a:lstStyle/>
          <a:p>
            <a:fld id="{17A45392-5A39-487B-A21D-F5292BB97F36}" type="datetime1">
              <a:rPr lang="de-DE" smtClean="0"/>
              <a:pPr/>
              <a:t>09.03.2022</a:t>
            </a:fld>
            <a:endParaRPr lang="de-DE" dirty="0"/>
          </a:p>
        </p:txBody>
      </p:sp>
      <p:sp>
        <p:nvSpPr>
          <p:cNvPr id="4" name="Footer Placeholder 3"/>
          <p:cNvSpPr>
            <a:spLocks noGrp="1"/>
          </p:cNvSpPr>
          <p:nvPr>
            <p:ph type="ftr" sz="quarter" idx="11"/>
          </p:nvPr>
        </p:nvSpPr>
        <p:spPr/>
        <p:txBody>
          <a:bodyPr/>
          <a:lstStyle/>
          <a:p>
            <a:r>
              <a:rPr lang="de-DE" dirty="0" smtClean="0"/>
              <a:t>Ariba Lieferantenhandbuch.</a:t>
            </a:r>
            <a:endParaRPr lang="de-DE" dirty="0"/>
          </a:p>
        </p:txBody>
      </p:sp>
      <p:sp>
        <p:nvSpPr>
          <p:cNvPr id="5" name="Slide Number Placeholder 4"/>
          <p:cNvSpPr>
            <a:spLocks noGrp="1"/>
          </p:cNvSpPr>
          <p:nvPr>
            <p:ph type="sldNum" sz="quarter" idx="12"/>
          </p:nvPr>
        </p:nvSpPr>
        <p:spPr/>
        <p:txBody>
          <a:bodyPr/>
          <a:lstStyle/>
          <a:p>
            <a:fld id="{4915BD61-E5D5-4E4F-ADA0-6F3448AB9FA6}" type="slidenum">
              <a:rPr lang="de-DE" smtClean="0"/>
              <a:pPr/>
              <a:t>53</a:t>
            </a:fld>
            <a:endParaRPr lang="de-DE" dirty="0"/>
          </a:p>
        </p:txBody>
      </p:sp>
      <p:sp>
        <p:nvSpPr>
          <p:cNvPr id="7" name="Textplatzhalter 3"/>
          <p:cNvSpPr>
            <a:spLocks noGrp="1"/>
          </p:cNvSpPr>
          <p:nvPr>
            <p:ph type="body" sz="quarter" idx="4294967295"/>
            <p:custDataLst>
              <p:tags r:id="rId1"/>
            </p:custDataLst>
          </p:nvPr>
        </p:nvSpPr>
        <p:spPr>
          <a:xfrm>
            <a:off x="730062" y="1125474"/>
            <a:ext cx="10297430" cy="4968690"/>
          </a:xfrm>
          <a:prstGeom prst="rect">
            <a:avLst/>
          </a:prstGeo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en-US" dirty="0"/>
              <a:t>Please submit invoices via Ariba Portal (preferred format). If you are unable to submit the invoice via Ariba Portal, please refer to the instructions on our purchase orders under </a:t>
            </a:r>
            <a:r>
              <a:rPr lang="en-US" b="1" u="sng" dirty="0"/>
              <a:t>Invoicing-related terms and </a:t>
            </a:r>
            <a:r>
              <a:rPr lang="en-US" b="1" u="sng" dirty="0" smtClean="0"/>
              <a:t>Conditions </a:t>
            </a:r>
            <a:r>
              <a:rPr lang="en-US" b="1" u="sng" dirty="0"/>
              <a:t>of </a:t>
            </a:r>
            <a:r>
              <a:rPr lang="en-US" b="1" u="sng" dirty="0" smtClean="0"/>
              <a:t>Purchase</a:t>
            </a:r>
            <a:r>
              <a:rPr lang="en-US" b="1" u="sng" dirty="0"/>
              <a:t>.</a:t>
            </a:r>
          </a:p>
          <a:p>
            <a:pPr marL="0" indent="0">
              <a:buNone/>
            </a:pPr>
            <a:endParaRPr lang="en-US" dirty="0"/>
          </a:p>
          <a:p>
            <a:pPr marL="0" indent="0">
              <a:buNone/>
            </a:pPr>
            <a:r>
              <a:rPr lang="en-US" u="sng" dirty="0"/>
              <a:t>In order to facilitate a speedy processing and reduce queries, we urge you to note the following points</a:t>
            </a:r>
            <a:r>
              <a:rPr lang="en-US" dirty="0" smtClean="0"/>
              <a:t>:</a:t>
            </a:r>
          </a:p>
          <a:p>
            <a:pPr marL="0" indent="0">
              <a:buNone/>
            </a:pPr>
            <a:endParaRPr lang="en-US" dirty="0"/>
          </a:p>
          <a:p>
            <a:r>
              <a:rPr lang="en-US" dirty="0"/>
              <a:t>For delivery (on the outside of the packaging), invoice and correspondence, our order number must be clearly </a:t>
            </a:r>
            <a:r>
              <a:rPr lang="en-US" dirty="0" smtClean="0"/>
              <a:t>legible, </a:t>
            </a:r>
            <a:r>
              <a:rPr lang="en-US" dirty="0"/>
              <a:t>otherwise the acceptance, payment or processing </a:t>
            </a:r>
            <a:r>
              <a:rPr lang="en-US" dirty="0"/>
              <a:t>c</a:t>
            </a:r>
            <a:r>
              <a:rPr lang="en-US" dirty="0" smtClean="0"/>
              <a:t>an </a:t>
            </a:r>
            <a:r>
              <a:rPr lang="en-US" dirty="0"/>
              <a:t>not take place.</a:t>
            </a:r>
          </a:p>
          <a:p>
            <a:endParaRPr lang="en-US" dirty="0"/>
          </a:p>
          <a:p>
            <a:r>
              <a:rPr lang="en-US" dirty="0"/>
              <a:t>Please refer to one order only for invoices (partial delivery / partial billing possible).</a:t>
            </a:r>
          </a:p>
          <a:p>
            <a:endParaRPr lang="en-US" dirty="0"/>
          </a:p>
          <a:p>
            <a:r>
              <a:rPr lang="en-US" dirty="0"/>
              <a:t>Please list items on your documents </a:t>
            </a:r>
            <a:r>
              <a:rPr lang="en-US" u="sng" dirty="0"/>
              <a:t>analogous</a:t>
            </a:r>
            <a:r>
              <a:rPr lang="en-US" dirty="0"/>
              <a:t> to the order items (e.g. item number, article description, quantity and price units).</a:t>
            </a:r>
          </a:p>
          <a:p>
            <a:pPr marL="0" indent="0">
              <a:buNone/>
            </a:pPr>
            <a:endParaRPr lang="en-US" dirty="0"/>
          </a:p>
          <a:p>
            <a:r>
              <a:rPr lang="en-US" dirty="0"/>
              <a:t>Please only invoice order items. Other costs, e.g. freight, packaging and travel costs may only be invoiced as agreed in the purchase order.</a:t>
            </a:r>
          </a:p>
        </p:txBody>
      </p:sp>
    </p:spTree>
    <p:extLst>
      <p:ext uri="{BB962C8B-B14F-4D97-AF65-F5344CB8AC3E}">
        <p14:creationId xmlns:p14="http://schemas.microsoft.com/office/powerpoint/2010/main" val="29206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54253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2"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These rules determine which data you can enter when creating invoices.</a:t>
            </a:r>
          </a:p>
          <a:p>
            <a:pPr marL="342900" indent="-342900">
              <a:buFont typeface="+mj-lt"/>
              <a:buAutoNum type="arabicPeriod"/>
            </a:pPr>
            <a:r>
              <a:rPr lang="de-DE" dirty="0" smtClean="0"/>
              <a:t>Log in to your Ariba Network account at </a:t>
            </a:r>
            <a:r>
              <a:rPr lang="de-DE" i="1" dirty="0" smtClean="0"/>
              <a:t>supplier.ariba.com</a:t>
            </a:r>
            <a:endParaRPr lang="de-DE" dirty="0" smtClean="0"/>
          </a:p>
          <a:p>
            <a:pPr marL="342900" indent="-342900">
              <a:buFont typeface="+mj-lt"/>
              <a:buAutoNum type="arabicPeriod"/>
            </a:pPr>
            <a:r>
              <a:rPr lang="de-DE" dirty="0" smtClean="0"/>
              <a:t>Select the Company Settings drop-down menu and click Customer Relationships under Account Settings.</a:t>
            </a:r>
          </a:p>
          <a:p>
            <a:pPr marL="342900" indent="-342900">
              <a:buFont typeface="+mj-lt"/>
              <a:buAutoNum type="arabicPeriod"/>
            </a:pPr>
            <a:r>
              <a:rPr lang="de-DE" dirty="0" smtClean="0"/>
              <a:t>A list of your customers is displayed. Click on the name of your customer (TÜV Rheinland).</a:t>
            </a:r>
          </a:p>
          <a:p>
            <a:pPr marL="342900" indent="-342900">
              <a:buFont typeface="+mj-lt"/>
              <a:buAutoNum type="arabicPeriod"/>
            </a:pPr>
            <a:r>
              <a:rPr lang="de-DE" dirty="0" smtClean="0"/>
              <a:t>Scroll down to the Billing Setup section and learn about the general billing rules.</a:t>
            </a:r>
          </a:p>
          <a:p>
            <a:pPr marL="342900" indent="-342900">
              <a:buFont typeface="+mj-lt"/>
              <a:buAutoNum type="arabicPeriod"/>
            </a:pPr>
            <a:r>
              <a:rPr lang="de-DE" dirty="0" smtClean="0"/>
              <a:t>If TÜV Rheinland has activated country-dependent invoice rules, you can select your country from the "Country in which the invoice was created" drop-down list.</a:t>
            </a:r>
          </a:p>
          <a:p>
            <a:pPr marL="342900" indent="-342900">
              <a:buFont typeface="+mj-lt"/>
              <a:buAutoNum type="arabicPeriod"/>
            </a:pPr>
            <a:r>
              <a:rPr lang="de-DE" dirty="0" smtClean="0"/>
              <a:t>When you are finished, click Done. </a:t>
            </a:r>
            <a:endParaRPr lang="de-DE" dirty="0"/>
          </a:p>
        </p:txBody>
      </p:sp>
      <p:sp>
        <p:nvSpPr>
          <p:cNvPr id="2" name="Title 1"/>
          <p:cNvSpPr>
            <a:spLocks noGrp="1"/>
          </p:cNvSpPr>
          <p:nvPr>
            <p:ph type="title"/>
          </p:nvPr>
        </p:nvSpPr>
        <p:spPr bwMode="gray"/>
        <p:txBody>
          <a:bodyPr vert="horz"/>
          <a:lstStyle/>
          <a:p>
            <a:r>
              <a:rPr lang="de-DE" dirty="0" smtClean="0"/>
              <a:t>TÜV </a:t>
            </a:r>
            <a:r>
              <a:rPr lang="de-DE" dirty="0" err="1" smtClean="0"/>
              <a:t>Rheinland's</a:t>
            </a:r>
            <a:r>
              <a:rPr lang="de-DE" dirty="0" smtClean="0"/>
              <a:t> Invoicing Rules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8DD4CBBB-2968-4DE7-A9A6-5B34C5A973D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2" name="Grafik 21"/>
          <p:cNvPicPr>
            <a:picLocks noChangeAspect="1"/>
          </p:cNvPicPr>
          <p:nvPr/>
        </p:nvPicPr>
        <p:blipFill>
          <a:blip r:embed="rId9"/>
          <a:stretch>
            <a:fillRect/>
          </a:stretch>
        </p:blipFill>
        <p:spPr>
          <a:xfrm>
            <a:off x="511038" y="1009292"/>
            <a:ext cx="5583742" cy="5444922"/>
          </a:xfrm>
          <a:prstGeom prst="rect">
            <a:avLst/>
          </a:prstGeom>
        </p:spPr>
      </p:pic>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50992147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68568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2"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799" cy="295241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To create an invoice from a converted purchase order (an invoice derived from a purchase order received through Ariba Network):</a:t>
            </a:r>
          </a:p>
          <a:p>
            <a:pPr marL="342900" indent="-342900">
              <a:buFont typeface="+mj-lt"/>
              <a:buAutoNum type="arabicPeriod"/>
            </a:pPr>
            <a:r>
              <a:rPr lang="de-DE" sz="1200" dirty="0"/>
              <a:t>On the home screen of your Ariba Network account, </a:t>
            </a:r>
            <a:r>
              <a:rPr lang="de-DE" sz="1200" dirty="0" smtClean="0"/>
              <a:t>select the </a:t>
            </a:r>
            <a:r>
              <a:rPr lang="de-DE" sz="1200" b="1" dirty="0" smtClean="0"/>
              <a:t>Create </a:t>
            </a:r>
            <a:r>
              <a:rPr lang="de-DE" sz="1200" dirty="0"/>
              <a:t>drop-down menu </a:t>
            </a:r>
            <a:r>
              <a:rPr lang="de-DE" sz="1200" dirty="0" smtClean="0"/>
              <a:t>and </a:t>
            </a:r>
            <a:r>
              <a:rPr lang="de-DE" sz="1200" dirty="0"/>
              <a:t>select </a:t>
            </a:r>
            <a:r>
              <a:rPr lang="de-DE" sz="1200" b="1" dirty="0"/>
              <a:t>Invoice for Purchase Order</a:t>
            </a:r>
            <a:r>
              <a:rPr lang="de-DE" sz="1200" dirty="0"/>
              <a:t>.</a:t>
            </a:r>
          </a:p>
          <a:p>
            <a:pPr marL="342900" indent="-342900">
              <a:buFont typeface="+mj-lt"/>
              <a:buAutoNum type="arabicPeriod"/>
            </a:pPr>
            <a:r>
              <a:rPr lang="de-DE" sz="1200" dirty="0" smtClean="0"/>
              <a:t>Select a purchase order </a:t>
            </a:r>
            <a:r>
              <a:rPr lang="de-DE" sz="1200" b="1" dirty="0" smtClean="0"/>
              <a:t>number for </a:t>
            </a:r>
            <a:r>
              <a:rPr lang="de-DE" sz="1200" dirty="0"/>
              <a:t>"Invoice for purchase order".</a:t>
            </a:r>
          </a:p>
          <a:p>
            <a:pPr marL="342900" indent="-342900">
              <a:buFont typeface="+mj-lt"/>
              <a:buAutoNum type="arabicPeriod"/>
            </a:pPr>
            <a:r>
              <a:rPr lang="de-DE" sz="1200" dirty="0" smtClean="0"/>
              <a:t>Click the </a:t>
            </a:r>
            <a:r>
              <a:rPr lang="de-DE" sz="1200" b="1" dirty="0" smtClean="0"/>
              <a:t>Create </a:t>
            </a:r>
            <a:r>
              <a:rPr lang="de-DE" sz="1200" b="1" dirty="0"/>
              <a:t>Invoice </a:t>
            </a:r>
            <a:r>
              <a:rPr lang="de-DE" sz="1200" dirty="0"/>
              <a:t>button </a:t>
            </a:r>
            <a:r>
              <a:rPr lang="de-DE" sz="1200" dirty="0" smtClean="0"/>
              <a:t>and </a:t>
            </a:r>
            <a:r>
              <a:rPr lang="de-DE" sz="1200" dirty="0"/>
              <a:t>then </a:t>
            </a:r>
            <a:r>
              <a:rPr lang="de-DE" sz="1200" dirty="0" smtClean="0"/>
              <a:t>select</a:t>
            </a:r>
            <a:r>
              <a:rPr lang="de-DE" sz="1200" dirty="0"/>
              <a:t> the </a:t>
            </a:r>
            <a:r>
              <a:rPr lang="de-DE" sz="1200" b="1" dirty="0" smtClean="0"/>
              <a:t>Standard Invoice </a:t>
            </a:r>
            <a:r>
              <a:rPr lang="de-DE" sz="1200" dirty="0"/>
              <a:t>option.</a:t>
            </a:r>
          </a:p>
          <a:p>
            <a:pPr marL="342900" indent="-342900">
              <a:buFont typeface="+mj-lt"/>
              <a:buAutoNum type="arabicPeriod"/>
            </a:pPr>
            <a:r>
              <a:rPr lang="de-DE" sz="1200" dirty="0" smtClean="0"/>
              <a:t>The </a:t>
            </a:r>
            <a:r>
              <a:rPr lang="de-DE" sz="1200" dirty="0"/>
              <a:t>invoice is automatically pre-populated with the data from the purchase order. </a:t>
            </a:r>
            <a:r>
              <a:rPr lang="de-DE" sz="1200" b="1" dirty="0"/>
              <a:t>Enter data in all fields marked with an asterisk and add taxes as needed</a:t>
            </a:r>
            <a:r>
              <a:rPr lang="de-DE" sz="1200" b="1" dirty="0" smtClean="0"/>
              <a:t>. </a:t>
            </a:r>
            <a:r>
              <a:rPr lang="de-DE" sz="1200" dirty="0" smtClean="0"/>
              <a:t>Review </a:t>
            </a:r>
            <a:r>
              <a:rPr lang="de-DE" sz="1200" dirty="0"/>
              <a:t>your invoice </a:t>
            </a:r>
            <a:r>
              <a:rPr lang="de-DE" sz="1200" dirty="0" smtClean="0"/>
              <a:t>for </a:t>
            </a:r>
            <a:r>
              <a:rPr lang="de-DE" sz="1200" dirty="0"/>
              <a:t>accuracy on the </a:t>
            </a:r>
            <a:r>
              <a:rPr lang="de-DE" sz="1200" b="1" dirty="0" smtClean="0"/>
              <a:t>Review </a:t>
            </a:r>
            <a:r>
              <a:rPr lang="de-DE" sz="1200" dirty="0"/>
              <a:t>page. If no changes are required, click </a:t>
            </a:r>
            <a:r>
              <a:rPr lang="de-DE" sz="1200" b="1" dirty="0"/>
              <a:t>Submit to </a:t>
            </a:r>
            <a:r>
              <a:rPr lang="de-DE" sz="1200" dirty="0"/>
              <a:t>send the invoice to </a:t>
            </a:r>
            <a:r>
              <a:rPr lang="de-DE" sz="1200" dirty="0" smtClean="0"/>
              <a:t>TÜV Rheinland.</a:t>
            </a:r>
          </a:p>
        </p:txBody>
      </p:sp>
      <p:sp>
        <p:nvSpPr>
          <p:cNvPr id="2" name="Title 1"/>
          <p:cNvSpPr>
            <a:spLocks noGrp="1"/>
          </p:cNvSpPr>
          <p:nvPr>
            <p:ph type="title"/>
          </p:nvPr>
        </p:nvSpPr>
        <p:spPr bwMode="gray"/>
        <p:txBody>
          <a:bodyPr vert="horz"/>
          <a:lstStyle/>
          <a:p>
            <a:r>
              <a:rPr lang="de-DE" dirty="0" smtClean="0"/>
              <a:t>Invoicing </a:t>
            </a:r>
            <a:r>
              <a:rPr lang="de-DE" dirty="0" err="1" smtClean="0"/>
              <a:t>from</a:t>
            </a:r>
            <a:r>
              <a:rPr lang="de-DE" dirty="0" smtClean="0"/>
              <a:t> a </a:t>
            </a:r>
            <a:r>
              <a:rPr lang="de-DE" dirty="0" err="1" smtClean="0"/>
              <a:t>Converted</a:t>
            </a:r>
            <a:r>
              <a:rPr lang="de-DE" dirty="0" smtClean="0"/>
              <a:t> </a:t>
            </a:r>
            <a:r>
              <a:rPr lang="de-DE" dirty="0" err="1" smtClean="0"/>
              <a:t>Purchase</a:t>
            </a:r>
            <a:r>
              <a:rPr lang="de-DE" dirty="0" smtClean="0"/>
              <a:t> Order</a:t>
            </a:r>
            <a:endParaRPr lang="de-DE" dirty="0"/>
          </a:p>
        </p:txBody>
      </p:sp>
      <p:sp>
        <p:nvSpPr>
          <p:cNvPr id="5" name="Datumsplatzhalter 4"/>
          <p:cNvSpPr>
            <a:spLocks noGrp="1"/>
          </p:cNvSpPr>
          <p:nvPr>
            <p:ph type="dt" sz="half" idx="10"/>
          </p:nvPr>
        </p:nvSpPr>
        <p:spPr/>
        <p:txBody>
          <a:bodyPr/>
          <a:lstStyle/>
          <a:p>
            <a:fld id="{F9BB12CA-3E63-4C75-B83F-99610914912D}"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55</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50"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3" name="Textplatzhalter 3"/>
          <p:cNvSpPr txBox="1">
            <a:spLocks/>
          </p:cNvSpPr>
          <p:nvPr>
            <p:custDataLst>
              <p:tags r:id="rId6"/>
            </p:custDataLst>
          </p:nvPr>
        </p:nvSpPr>
        <p:spPr bwMode="gray">
          <a:xfrm>
            <a:off x="6815306" y="4264492"/>
            <a:ext cx="38605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For </a:t>
            </a:r>
            <a:r>
              <a:rPr lang="de-DE" sz="1200" b="1" dirty="0"/>
              <a:t>standard account </a:t>
            </a:r>
            <a:r>
              <a:rPr lang="de-DE" sz="1200" dirty="0"/>
              <a:t>suppliers:</a:t>
            </a:r>
          </a:p>
          <a:p>
            <a:pPr marL="0" indent="0">
              <a:buNone/>
            </a:pPr>
            <a:r>
              <a:rPr lang="de-DE" sz="1200" dirty="0"/>
              <a:t>Use the order notification email sent to you to access the order on your AN account and create an invoice.</a:t>
            </a:r>
          </a:p>
        </p:txBody>
      </p:sp>
      <p:pic>
        <p:nvPicPr>
          <p:cNvPr id="24" name="Grafik 23"/>
          <p:cNvPicPr>
            <a:picLocks noChangeAspect="1"/>
          </p:cNvPicPr>
          <p:nvPr/>
        </p:nvPicPr>
        <p:blipFill>
          <a:blip r:embed="rId11"/>
          <a:stretch>
            <a:fillRect/>
          </a:stretch>
        </p:blipFill>
        <p:spPr>
          <a:xfrm>
            <a:off x="521422" y="1580734"/>
            <a:ext cx="1944269" cy="1417000"/>
          </a:xfrm>
          <a:prstGeom prst="rect">
            <a:avLst/>
          </a:prstGeom>
        </p:spPr>
      </p:pic>
      <p:pic>
        <p:nvPicPr>
          <p:cNvPr id="25" name="Grafik 24"/>
          <p:cNvPicPr>
            <a:picLocks noChangeAspect="1"/>
          </p:cNvPicPr>
          <p:nvPr/>
        </p:nvPicPr>
        <p:blipFill>
          <a:blip r:embed="rId12"/>
          <a:stretch>
            <a:fillRect/>
          </a:stretch>
        </p:blipFill>
        <p:spPr>
          <a:xfrm>
            <a:off x="2660223" y="1667048"/>
            <a:ext cx="3024420" cy="2035899"/>
          </a:xfrm>
          <a:prstGeom prst="rect">
            <a:avLst/>
          </a:prstGeom>
        </p:spPr>
      </p:pic>
      <p:pic>
        <p:nvPicPr>
          <p:cNvPr id="26" name="Grafik 25"/>
          <p:cNvPicPr>
            <a:picLocks noChangeAspect="1"/>
          </p:cNvPicPr>
          <p:nvPr/>
        </p:nvPicPr>
        <p:blipFill>
          <a:blip r:embed="rId13"/>
          <a:stretch>
            <a:fillRect/>
          </a:stretch>
        </p:blipFill>
        <p:spPr>
          <a:xfrm>
            <a:off x="473302" y="3986180"/>
            <a:ext cx="5378732" cy="1819944"/>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0996974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08741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70"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373025" y="2030257"/>
            <a:ext cx="71289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The invoice is automatically pre-populated with the data from the purchase order. Enter the data in all fields marked with an asterisk and add taxes as required. </a:t>
            </a:r>
          </a:p>
          <a:p>
            <a:pPr marL="228600" indent="-228600">
              <a:buFont typeface="+mj-lt"/>
              <a:buAutoNum type="arabicPeriod"/>
            </a:pPr>
            <a:r>
              <a:rPr lang="de-DE" sz="1200" b="1" dirty="0" smtClean="0"/>
              <a:t>Enter </a:t>
            </a:r>
            <a:r>
              <a:rPr lang="de-DE" sz="1200" b="1" dirty="0"/>
              <a:t>an invoice number. </a:t>
            </a:r>
            <a:r>
              <a:rPr lang="de-DE" sz="1200" dirty="0"/>
              <a:t>This is your unique number to identify the invoice. The invoice date is entered automatically.  </a:t>
            </a:r>
          </a:p>
          <a:p>
            <a:pPr marL="228600" indent="-228600">
              <a:buFont typeface="+mj-lt"/>
              <a:buAutoNum type="arabicPeriod"/>
            </a:pPr>
            <a:r>
              <a:rPr lang="de-DE" sz="1200" b="1" dirty="0" smtClean="0"/>
              <a:t>Select the </a:t>
            </a:r>
            <a:r>
              <a:rPr lang="de-DE" sz="1200" dirty="0"/>
              <a:t>desired payee from the drop-down list if you have stored several billing addresses.</a:t>
            </a:r>
          </a:p>
          <a:p>
            <a:pPr marL="228600" indent="-228600">
              <a:buFont typeface="+mj-lt"/>
              <a:buAutoNum type="arabicPeriod"/>
            </a:pPr>
            <a:r>
              <a:rPr lang="de-DE" sz="1200" b="1" dirty="0" smtClean="0"/>
              <a:t>Shipping and tax data </a:t>
            </a:r>
            <a:r>
              <a:rPr lang="de-DE" sz="1200" dirty="0" smtClean="0"/>
              <a:t>can be </a:t>
            </a:r>
            <a:r>
              <a:rPr lang="de-DE" sz="1200" dirty="0"/>
              <a:t>entered at either </a:t>
            </a:r>
            <a:r>
              <a:rPr lang="de-DE" sz="1200" dirty="0" smtClean="0"/>
              <a:t>header or </a:t>
            </a:r>
            <a:r>
              <a:rPr lang="de-DE" sz="1200" dirty="0"/>
              <a:t>item level by selecting the appropriate radio button.</a:t>
            </a:r>
          </a:p>
          <a:p>
            <a:pPr marL="228600" indent="-228600">
              <a:buFont typeface="+mj-lt"/>
              <a:buAutoNum type="arabicPeriod"/>
            </a:pPr>
            <a:r>
              <a:rPr lang="de-DE" sz="1200" b="1" dirty="0" smtClean="0"/>
              <a:t>You </a:t>
            </a:r>
            <a:r>
              <a:rPr lang="de-DE" sz="1200" b="1" dirty="0"/>
              <a:t>can </a:t>
            </a:r>
            <a:r>
              <a:rPr lang="de-DE" sz="1200" dirty="0" smtClean="0"/>
              <a:t>add </a:t>
            </a:r>
            <a:r>
              <a:rPr lang="de-DE" sz="1200" dirty="0"/>
              <a:t>more data to the invoice header </a:t>
            </a:r>
            <a:r>
              <a:rPr lang="de-DE" sz="1200" dirty="0" smtClean="0"/>
              <a:t>such as</a:t>
            </a:r>
            <a:r>
              <a:rPr lang="de-DE" sz="1200" dirty="0"/>
              <a:t>: Processing costs, payment terms, notes, attachments, shipping documents.</a:t>
            </a:r>
          </a:p>
          <a:p>
            <a:pPr marL="228600" indent="-228600">
              <a:buFont typeface="+mj-lt"/>
              <a:buAutoNum type="arabicPeriod"/>
            </a:pPr>
            <a:r>
              <a:rPr lang="de-DE" sz="1200" b="1" dirty="0" smtClean="0"/>
              <a:t>Scroll </a:t>
            </a:r>
            <a:r>
              <a:rPr lang="de-DE" sz="1200" dirty="0"/>
              <a:t>down to the Line Items section to select the line items to be invoiced</a:t>
            </a:r>
            <a:r>
              <a:rPr lang="de-DE" sz="1200" dirty="0" smtClean="0"/>
              <a:t>.</a:t>
            </a:r>
          </a:p>
          <a:p>
            <a:pPr marL="228600" indent="-228600">
              <a:buFont typeface="+mj-lt"/>
              <a:buAutoNum type="arabicPeriod"/>
            </a:pPr>
            <a:endParaRPr lang="de-DE" sz="1200" dirty="0"/>
          </a:p>
          <a:p>
            <a:pPr marL="0" indent="0">
              <a:buNone/>
            </a:pPr>
            <a:r>
              <a:rPr lang="de-DE" sz="1100" b="1" dirty="0"/>
              <a:t>Note: </a:t>
            </a:r>
            <a:r>
              <a:rPr lang="de-DE" sz="1100" dirty="0"/>
              <a:t>Additional reference documents and data are only supported for </a:t>
            </a:r>
            <a:r>
              <a:rPr lang="de-DE" sz="1100" dirty="0" err="1"/>
              <a:t>Collaborative</a:t>
            </a:r>
            <a:r>
              <a:rPr lang="de-DE" sz="1100" dirty="0"/>
              <a:t> Supply Chain (CSC) customers. </a:t>
            </a:r>
            <a:r>
              <a:rPr lang="de-DE" sz="1100" b="1" dirty="0"/>
              <a:t>Files added as attachments must not exceed 40MB in size. </a:t>
            </a:r>
            <a:endParaRPr lang="de-DE" sz="1100" dirty="0"/>
          </a:p>
        </p:txBody>
      </p:sp>
      <p:sp>
        <p:nvSpPr>
          <p:cNvPr id="2" name="Title 1"/>
          <p:cNvSpPr>
            <a:spLocks noGrp="1"/>
          </p:cNvSpPr>
          <p:nvPr>
            <p:ph type="title"/>
          </p:nvPr>
        </p:nvSpPr>
        <p:spPr bwMode="gray">
          <a:xfrm>
            <a:off x="550436" y="213817"/>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Header</a:t>
            </a:r>
            <a:endParaRPr lang="de-DE" dirty="0"/>
          </a:p>
        </p:txBody>
      </p:sp>
      <p:sp>
        <p:nvSpPr>
          <p:cNvPr id="5" name="Datumsplatzhalter 4"/>
          <p:cNvSpPr>
            <a:spLocks noGrp="1"/>
          </p:cNvSpPr>
          <p:nvPr>
            <p:ph type="dt" sz="half" idx="10"/>
          </p:nvPr>
        </p:nvSpPr>
        <p:spPr/>
        <p:txBody>
          <a:bodyPr/>
          <a:lstStyle/>
          <a:p>
            <a:fld id="{ECA78000-1E5C-46C9-8177-F5EC38AA43C9}"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56</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a:xfrm>
            <a:off x="1702596" y="6229672"/>
            <a:ext cx="6552400" cy="360000"/>
          </a:xfrm>
        </p:spPr>
        <p:txBody>
          <a:bodyPr/>
          <a:lstStyle/>
          <a:p>
            <a:r>
              <a:rPr lang="de-DE" dirty="0" smtClean="0"/>
              <a:t>  </a:t>
            </a:r>
            <a:endParaRPr lang="de-DE" dirty="0"/>
          </a:p>
        </p:txBody>
      </p:sp>
      <p:pic>
        <p:nvPicPr>
          <p:cNvPr id="23" name="Grafik 22"/>
          <p:cNvPicPr>
            <a:picLocks noChangeAspect="1"/>
          </p:cNvPicPr>
          <p:nvPr/>
        </p:nvPicPr>
        <p:blipFill>
          <a:blip r:embed="rId12"/>
          <a:stretch>
            <a:fillRect/>
          </a:stretch>
        </p:blipFill>
        <p:spPr>
          <a:xfrm>
            <a:off x="564872" y="1237128"/>
            <a:ext cx="3154003" cy="1694567"/>
          </a:xfrm>
          <a:prstGeom prst="rect">
            <a:avLst/>
          </a:prstGeom>
        </p:spPr>
      </p:pic>
      <p:pic>
        <p:nvPicPr>
          <p:cNvPr id="24" name="Grafik 23"/>
          <p:cNvPicPr>
            <a:picLocks noChangeAspect="1"/>
          </p:cNvPicPr>
          <p:nvPr/>
        </p:nvPicPr>
        <p:blipFill>
          <a:blip r:embed="rId13"/>
          <a:stretch>
            <a:fillRect/>
          </a:stretch>
        </p:blipFill>
        <p:spPr>
          <a:xfrm>
            <a:off x="564871" y="3010149"/>
            <a:ext cx="3357895" cy="779695"/>
          </a:xfrm>
          <a:prstGeom prst="rect">
            <a:avLst/>
          </a:prstGeom>
        </p:spPr>
      </p:pic>
      <p:pic>
        <p:nvPicPr>
          <p:cNvPr id="26" name="Grafik 25"/>
          <p:cNvPicPr>
            <a:picLocks noChangeAspect="1"/>
          </p:cNvPicPr>
          <p:nvPr/>
        </p:nvPicPr>
        <p:blipFill>
          <a:blip r:embed="rId14"/>
          <a:stretch>
            <a:fillRect/>
          </a:stretch>
        </p:blipFill>
        <p:spPr>
          <a:xfrm>
            <a:off x="564870" y="3901680"/>
            <a:ext cx="2361895" cy="2541950"/>
          </a:xfrm>
          <a:prstGeom prst="rect">
            <a:avLst/>
          </a:prstGeom>
        </p:spPr>
      </p:pic>
      <p:sp>
        <p:nvSpPr>
          <p:cNvPr id="17" name="Interaktive Schaltfläche: Anfang 16">
            <a:hlinkClick r:id="rId15"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4" name="Post-it"/>
          <p:cNvGrpSpPr>
            <a:grpSpLocks/>
          </p:cNvGrpSpPr>
          <p:nvPr>
            <p:custDataLst>
              <p:tags r:id="rId5"/>
            </p:custDataLst>
          </p:nvPr>
        </p:nvGrpSpPr>
        <p:grpSpPr>
          <a:xfrm>
            <a:off x="7872846" y="486677"/>
            <a:ext cx="1850674" cy="1455815"/>
            <a:chOff x="406416" y="2997734"/>
            <a:chExt cx="1850674" cy="1455815"/>
          </a:xfrm>
        </p:grpSpPr>
        <p:pic>
          <p:nvPicPr>
            <p:cNvPr id="32" name="Grafik 31" descr="PostIt.png">
              <a:extLst>
                <a:ext uri="{FF2B5EF4-FFF2-40B4-BE49-F238E27FC236}">
                  <a16:creationId xmlns:a16="http://schemas.microsoft.com/office/drawing/2014/main" id="{A8CD0438-F4CE-46A4-A9CB-B3D7296690FC}"/>
                </a:ext>
              </a:extLst>
            </p:cNvPr>
            <p:cNvPicPr>
              <a:picLocks noChangeAspect="1"/>
            </p:cNvPicPr>
            <p:nvPr>
              <p:custDataLst>
                <p:tags r:id="rId6"/>
              </p:custDataLst>
            </p:nvPr>
          </p:nvPicPr>
          <p:blipFill>
            <a:blip r:embed="rId16" cstate="print">
              <a:extLst/>
            </a:blip>
            <a:stretch>
              <a:fillRect/>
            </a:stretch>
          </p:blipFill>
          <p:spPr bwMode="gray">
            <a:xfrm rot="388300">
              <a:off x="406416" y="2997734"/>
              <a:ext cx="1850674" cy="1455815"/>
            </a:xfrm>
            <a:prstGeom prst="rect">
              <a:avLst/>
            </a:prstGeom>
          </p:spPr>
        </p:pic>
        <p:sp>
          <p:nvSpPr>
            <p:cNvPr id="33" name="Rectangle 15">
              <a:extLst>
                <a:ext uri="{FF2B5EF4-FFF2-40B4-BE49-F238E27FC236}">
                  <a16:creationId xmlns:a16="http://schemas.microsoft.com/office/drawing/2014/main" id="{729E61C0-3D94-4EE8-94C0-DC338DC3203F}"/>
                </a:ext>
              </a:extLst>
            </p:cNvPr>
            <p:cNvSpPr>
              <a:spLocks noChangeArrowheads="1"/>
            </p:cNvSpPr>
            <p:nvPr>
              <p:custDataLst>
                <p:tags r:id="rId7"/>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600" dirty="0" smtClean="0">
                  <a:solidFill>
                    <a:srgbClr val="000000"/>
                  </a:solidFill>
                </a:rPr>
                <a:t>Select customer must be completed</a:t>
              </a:r>
              <a:endParaRPr lang="de-DE" sz="1600" dirty="0">
                <a:solidFill>
                  <a:srgbClr val="000000"/>
                </a:solidFill>
              </a:endParaRPr>
            </a:p>
          </p:txBody>
        </p:sp>
      </p:grpSp>
    </p:spTree>
    <p:custDataLst>
      <p:tags r:id="rId2"/>
    </p:custDataLst>
    <p:extLst>
      <p:ext uri="{BB962C8B-B14F-4D97-AF65-F5344CB8AC3E}">
        <p14:creationId xmlns:p14="http://schemas.microsoft.com/office/powerpoint/2010/main" val="299068016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970627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0"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07166" y="1290984"/>
            <a:ext cx="590482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The "Items" section contains the items from the purchase order.</a:t>
            </a:r>
          </a:p>
          <a:p>
            <a:pPr marL="342900" indent="-342900">
              <a:buSzPct val="100000"/>
              <a:buFont typeface="+mj-lt"/>
              <a:buAutoNum type="arabicPeriod"/>
            </a:pPr>
            <a:r>
              <a:rPr lang="de-DE" b="1" dirty="0" smtClean="0"/>
              <a:t>Check </a:t>
            </a:r>
            <a:r>
              <a:rPr lang="de-DE" b="1" dirty="0"/>
              <a:t>or update </a:t>
            </a:r>
            <a:r>
              <a:rPr lang="de-DE" dirty="0"/>
              <a:t>the quantity for each item you want to invoice.</a:t>
            </a:r>
          </a:p>
          <a:p>
            <a:pPr marL="342900" indent="-342900">
              <a:buSzPct val="100000"/>
              <a:buFont typeface="+mj-lt"/>
              <a:buAutoNum type="arabicPeriod"/>
            </a:pPr>
            <a:r>
              <a:rPr lang="de-DE" b="1" dirty="0" smtClean="0"/>
              <a:t>Click </a:t>
            </a:r>
            <a:r>
              <a:rPr lang="de-DE" dirty="0" smtClean="0"/>
              <a:t>on the </a:t>
            </a:r>
            <a:r>
              <a:rPr lang="de-DE" dirty="0"/>
              <a:t>green oval of an item </a:t>
            </a:r>
            <a:r>
              <a:rPr lang="de-DE" dirty="0" smtClean="0"/>
              <a:t>if you </a:t>
            </a:r>
            <a:r>
              <a:rPr lang="de-DE" dirty="0"/>
              <a:t>do not want it to be invoiced to exclude it from the invoice, OR click on the checkbox to the left of the item and then click "Delete" to remove the item from the invoice. You can generate another invoice later to bill this item.</a:t>
            </a:r>
          </a:p>
          <a:p>
            <a:pPr marL="342900" indent="-342900">
              <a:buSzPct val="100000"/>
              <a:buFont typeface="+mj-lt"/>
              <a:buAutoNum type="arabicPeriod"/>
            </a:pPr>
            <a:r>
              <a:rPr lang="de-DE" b="1" dirty="0" smtClean="0"/>
              <a:t>Select </a:t>
            </a:r>
            <a:r>
              <a:rPr lang="de-DE" dirty="0" smtClean="0"/>
              <a:t>the line </a:t>
            </a:r>
            <a:r>
              <a:rPr lang="de-DE" dirty="0"/>
              <a:t>items that are tax relevant by using the checkbox of the line item numbers. To apply the same tax rate to multiple line items, select the line items to which you want the same tax rate to apply.</a:t>
            </a:r>
          </a:p>
          <a:p>
            <a:pPr marL="342900" indent="-342900">
              <a:buSzPct val="100000"/>
              <a:buFont typeface="+mj-lt"/>
              <a:buAutoNum type="arabicPeriod"/>
            </a:pPr>
            <a:r>
              <a:rPr lang="de-DE" dirty="0" smtClean="0"/>
              <a:t>To </a:t>
            </a:r>
            <a:r>
              <a:rPr lang="de-DE" dirty="0"/>
              <a:t>configure additional control options in </a:t>
            </a:r>
            <a:r>
              <a:rPr lang="de-DE" dirty="0" err="1"/>
              <a:t>the</a:t>
            </a:r>
            <a:r>
              <a:rPr lang="de-DE" dirty="0"/>
              <a:t> C</a:t>
            </a:r>
            <a:r>
              <a:rPr lang="de-DE" dirty="0" smtClean="0"/>
              <a:t>ontrol </a:t>
            </a:r>
            <a:r>
              <a:rPr lang="de-DE" dirty="0" err="1" smtClean="0"/>
              <a:t>Category</a:t>
            </a:r>
            <a:r>
              <a:rPr lang="de-DE" dirty="0" smtClean="0"/>
              <a:t> </a:t>
            </a:r>
            <a:r>
              <a:rPr lang="de-DE" dirty="0" err="1" smtClean="0"/>
              <a:t>Functions</a:t>
            </a:r>
            <a:r>
              <a:rPr lang="de-DE" dirty="0" smtClean="0"/>
              <a:t>, </a:t>
            </a:r>
            <a:r>
              <a:rPr lang="de-DE" dirty="0"/>
              <a:t>use the </a:t>
            </a:r>
            <a:r>
              <a:rPr lang="de-DE" b="1" dirty="0"/>
              <a:t>Configure </a:t>
            </a:r>
            <a:r>
              <a:rPr lang="de-DE" dirty="0"/>
              <a:t>Control</a:t>
            </a:r>
            <a:r>
              <a:rPr lang="de-DE" b="1" dirty="0"/>
              <a:t> Menu </a:t>
            </a:r>
            <a:r>
              <a:rPr lang="de-DE" dirty="0"/>
              <a:t>option.</a:t>
            </a:r>
          </a:p>
          <a:p>
            <a:pPr marL="342900" indent="-342900">
              <a:buSzPct val="100000"/>
              <a:buFont typeface="+mj-lt"/>
              <a:buAutoNum type="arabicPeriod"/>
            </a:pPr>
            <a:r>
              <a:rPr lang="de-DE" b="1" dirty="0" smtClean="0"/>
              <a:t>Select </a:t>
            </a:r>
            <a:r>
              <a:rPr lang="de-DE" dirty="0" smtClean="0"/>
              <a:t>the </a:t>
            </a:r>
            <a:r>
              <a:rPr lang="de-DE" dirty="0"/>
              <a:t>checkbox next to "Tax category" and select one of the options displayed in the drop-down list. Click "Include in included items". </a:t>
            </a:r>
          </a:p>
        </p:txBody>
      </p:sp>
      <p:sp>
        <p:nvSpPr>
          <p:cNvPr id="2" name="Title 1"/>
          <p:cNvSpPr>
            <a:spLocks noGrp="1"/>
          </p:cNvSpPr>
          <p:nvPr>
            <p:ph type="title"/>
          </p:nvPr>
        </p:nvSpPr>
        <p:spPr bwMode="gray">
          <a:xfrm>
            <a:off x="517240" y="354578"/>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Line Items</a:t>
            </a:r>
            <a:r>
              <a:rPr lang="de-DE" dirty="0"/>
              <a:t/>
            </a:r>
            <a:br>
              <a:rPr lang="de-DE" dirty="0"/>
            </a:br>
            <a:endParaRPr lang="de-DE" dirty="0"/>
          </a:p>
        </p:txBody>
      </p:sp>
      <p:sp>
        <p:nvSpPr>
          <p:cNvPr id="5" name="Datumsplatzhalter 4"/>
          <p:cNvSpPr>
            <a:spLocks noGrp="1"/>
          </p:cNvSpPr>
          <p:nvPr>
            <p:ph type="dt" sz="half" idx="10"/>
          </p:nvPr>
        </p:nvSpPr>
        <p:spPr/>
        <p:txBody>
          <a:bodyPr/>
          <a:lstStyle/>
          <a:p>
            <a:fld id="{58A550A6-43CF-40A8-B82F-190EC218AC0F}"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57</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3" name="Grafik 22"/>
          <p:cNvPicPr>
            <a:picLocks noChangeAspect="1"/>
          </p:cNvPicPr>
          <p:nvPr/>
        </p:nvPicPr>
        <p:blipFill>
          <a:blip r:embed="rId9"/>
          <a:stretch>
            <a:fillRect/>
          </a:stretch>
        </p:blipFill>
        <p:spPr>
          <a:xfrm>
            <a:off x="622956" y="1222866"/>
            <a:ext cx="2807880" cy="884674"/>
          </a:xfrm>
          <a:prstGeom prst="rect">
            <a:avLst/>
          </a:prstGeom>
        </p:spPr>
      </p:pic>
      <p:pic>
        <p:nvPicPr>
          <p:cNvPr id="24" name="Grafik 23"/>
          <p:cNvPicPr>
            <a:picLocks noChangeAspect="1"/>
          </p:cNvPicPr>
          <p:nvPr/>
        </p:nvPicPr>
        <p:blipFill>
          <a:blip r:embed="rId10"/>
          <a:stretch>
            <a:fillRect/>
          </a:stretch>
        </p:blipFill>
        <p:spPr>
          <a:xfrm>
            <a:off x="627224" y="2182504"/>
            <a:ext cx="2803612" cy="1756156"/>
          </a:xfrm>
          <a:prstGeom prst="rect">
            <a:avLst/>
          </a:prstGeom>
        </p:spPr>
      </p:pic>
      <p:pic>
        <p:nvPicPr>
          <p:cNvPr id="25" name="Grafik 24"/>
          <p:cNvPicPr>
            <a:picLocks noChangeAspect="1"/>
          </p:cNvPicPr>
          <p:nvPr/>
        </p:nvPicPr>
        <p:blipFill>
          <a:blip r:embed="rId11"/>
          <a:stretch>
            <a:fillRect/>
          </a:stretch>
        </p:blipFill>
        <p:spPr>
          <a:xfrm>
            <a:off x="676105" y="4039593"/>
            <a:ext cx="2289788" cy="1118441"/>
          </a:xfrm>
          <a:prstGeom prst="rect">
            <a:avLst/>
          </a:prstGeom>
        </p:spPr>
      </p:pic>
      <p:pic>
        <p:nvPicPr>
          <p:cNvPr id="26" name="Grafik 25"/>
          <p:cNvPicPr>
            <a:picLocks noChangeAspect="1"/>
          </p:cNvPicPr>
          <p:nvPr/>
        </p:nvPicPr>
        <p:blipFill>
          <a:blip r:embed="rId12"/>
          <a:stretch>
            <a:fillRect/>
          </a:stretch>
        </p:blipFill>
        <p:spPr>
          <a:xfrm>
            <a:off x="3070787" y="3959488"/>
            <a:ext cx="2631485" cy="1579892"/>
          </a:xfrm>
          <a:prstGeom prst="rect">
            <a:avLst/>
          </a:prstGeom>
        </p:spPr>
      </p:pic>
      <p:pic>
        <p:nvPicPr>
          <p:cNvPr id="27" name="Grafik 26"/>
          <p:cNvPicPr>
            <a:picLocks noChangeAspect="1"/>
          </p:cNvPicPr>
          <p:nvPr/>
        </p:nvPicPr>
        <p:blipFill>
          <a:blip r:embed="rId13"/>
          <a:stretch>
            <a:fillRect/>
          </a:stretch>
        </p:blipFill>
        <p:spPr>
          <a:xfrm>
            <a:off x="676105" y="5445505"/>
            <a:ext cx="2466692" cy="710888"/>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9523931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7738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7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8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To configure additional tax options, click Configure Tax Menu in the Tax Category drop-down list. Create new tax categories as required.</a:t>
            </a:r>
          </a:p>
          <a:p>
            <a:pPr marL="342900" indent="-342900">
              <a:buFont typeface="+mj-lt"/>
              <a:buAutoNum type="arabicPeriod"/>
            </a:pPr>
            <a:r>
              <a:rPr lang="de-DE" dirty="0" smtClean="0"/>
              <a:t>Select the </a:t>
            </a:r>
            <a:r>
              <a:rPr lang="de-DE" dirty="0"/>
              <a:t>item to specify different tax rates for each item. </a:t>
            </a:r>
          </a:p>
          <a:p>
            <a:pPr marL="342900" indent="-342900">
              <a:buFont typeface="+mj-lt"/>
              <a:buAutoNum type="arabicPeriod"/>
            </a:pPr>
            <a:r>
              <a:rPr lang="de-DE" dirty="0" smtClean="0"/>
              <a:t>Click on "</a:t>
            </a:r>
            <a:r>
              <a:rPr lang="de-DE" dirty="0"/>
              <a:t>Position Actions" &gt; "Add" &gt; "Tax". After the </a:t>
            </a:r>
            <a:r>
              <a:rPr lang="de-DE" dirty="0" smtClean="0"/>
              <a:t>update, the </a:t>
            </a:r>
            <a:r>
              <a:rPr lang="de-DE" dirty="0"/>
              <a:t>tax fields </a:t>
            </a:r>
            <a:r>
              <a:rPr lang="de-DE" dirty="0" smtClean="0"/>
              <a:t>are </a:t>
            </a:r>
            <a:r>
              <a:rPr lang="de-DE" dirty="0"/>
              <a:t>displayed for each selected position.</a:t>
            </a:r>
          </a:p>
          <a:p>
            <a:pPr marL="342900" indent="-342900">
              <a:buFont typeface="+mj-lt"/>
              <a:buAutoNum type="arabicPeriod"/>
            </a:pPr>
            <a:r>
              <a:rPr lang="de-DE" dirty="0" smtClean="0"/>
              <a:t>To </a:t>
            </a:r>
            <a:r>
              <a:rPr lang="de-DE" dirty="0"/>
              <a:t>remove a control item, </a:t>
            </a:r>
            <a:r>
              <a:rPr lang="de-DE" dirty="0" smtClean="0"/>
              <a:t>click </a:t>
            </a:r>
            <a:r>
              <a:rPr lang="de-DE" dirty="0"/>
              <a:t>Delete if it is not needed.</a:t>
            </a:r>
          </a:p>
          <a:p>
            <a:pPr marL="342900" indent="-342900">
              <a:buFont typeface="+mj-lt"/>
              <a:buAutoNum type="arabicPeriod"/>
            </a:pPr>
            <a:r>
              <a:rPr lang="de-DE" dirty="0" smtClean="0"/>
              <a:t>For each </a:t>
            </a:r>
            <a:r>
              <a:rPr lang="de-DE" dirty="0"/>
              <a:t>line item, select the category, enter either the </a:t>
            </a:r>
            <a:r>
              <a:rPr lang="de-DE" dirty="0" smtClean="0"/>
              <a:t>tax rate (%) </a:t>
            </a:r>
            <a:r>
              <a:rPr lang="de-DE" dirty="0"/>
              <a:t>or the tax amount, and click Update.</a:t>
            </a:r>
          </a:p>
          <a:p>
            <a:pPr marL="342900" indent="-342900">
              <a:buFont typeface="+mj-lt"/>
              <a:buAutoNum type="arabicPeriod"/>
            </a:pPr>
            <a:r>
              <a:rPr lang="de-DE" dirty="0" smtClean="0"/>
              <a:t>Enter the shipping costs for </a:t>
            </a:r>
            <a:r>
              <a:rPr lang="de-DE" dirty="0"/>
              <a:t>the relevant items if "Shipping at item level" </a:t>
            </a:r>
            <a:r>
              <a:rPr lang="de-DE" dirty="0" smtClean="0"/>
              <a:t>has been selected</a:t>
            </a:r>
            <a:r>
              <a:rPr lang="de-DE" dirty="0"/>
              <a:t>.</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br>
              <a:rPr lang="de-DE" dirty="0"/>
            </a:br>
            <a:endParaRPr lang="de-DE" dirty="0"/>
          </a:p>
        </p:txBody>
      </p:sp>
      <p:sp>
        <p:nvSpPr>
          <p:cNvPr id="8" name="Text Placeholder 7"/>
          <p:cNvSpPr>
            <a:spLocks noGrp="1"/>
          </p:cNvSpPr>
          <p:nvPr>
            <p:ph type="body" sz="quarter" idx="13"/>
          </p:nvPr>
        </p:nvSpPr>
        <p:spPr bwMode="gray">
          <a:xfrm>
            <a:off x="550437" y="852160"/>
            <a:ext cx="11088687" cy="503238"/>
          </a:xfrm>
        </p:spPr>
        <p:txBody>
          <a:bodyPr/>
          <a:lstStyle/>
          <a:p>
            <a:r>
              <a:rPr lang="de-DE" dirty="0" smtClean="0">
                <a:solidFill>
                  <a:schemeClr val="tx2"/>
                </a:solidFill>
              </a:rPr>
              <a:t>Additional tax options </a:t>
            </a:r>
            <a:r>
              <a:rPr lang="de-DE" dirty="0" err="1" smtClean="0">
                <a:solidFill>
                  <a:schemeClr val="tx2"/>
                </a:solidFill>
              </a:rPr>
              <a:t>and</a:t>
            </a:r>
            <a:r>
              <a:rPr lang="de-DE" dirty="0" smtClean="0">
                <a:solidFill>
                  <a:schemeClr val="tx2"/>
                </a:solidFill>
              </a:rPr>
              <a:t> Item </a:t>
            </a:r>
            <a:r>
              <a:rPr lang="de-DE" dirty="0" err="1" smtClean="0">
                <a:solidFill>
                  <a:schemeClr val="tx2"/>
                </a:solidFill>
              </a:rPr>
              <a:t>Shipping</a:t>
            </a:r>
            <a:endParaRPr lang="de-DE" dirty="0">
              <a:solidFill>
                <a:schemeClr val="tx2"/>
              </a:solidFill>
            </a:endParaRPr>
          </a:p>
        </p:txBody>
      </p:sp>
      <p:sp>
        <p:nvSpPr>
          <p:cNvPr id="5" name="Datumsplatzhalter 4"/>
          <p:cNvSpPr>
            <a:spLocks noGrp="1"/>
          </p:cNvSpPr>
          <p:nvPr>
            <p:ph type="dt" sz="half" idx="10"/>
          </p:nvPr>
        </p:nvSpPr>
        <p:spPr/>
        <p:txBody>
          <a:bodyPr/>
          <a:lstStyle/>
          <a:p>
            <a:fld id="{19CF9B05-750D-461D-A90A-BE43709579BD}"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58</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3" name="Grafik 22"/>
          <p:cNvPicPr>
            <a:picLocks noChangeAspect="1"/>
          </p:cNvPicPr>
          <p:nvPr/>
        </p:nvPicPr>
        <p:blipFill>
          <a:blip r:embed="rId9"/>
          <a:stretch>
            <a:fillRect/>
          </a:stretch>
        </p:blipFill>
        <p:spPr>
          <a:xfrm>
            <a:off x="550435" y="1716457"/>
            <a:ext cx="3344555" cy="2447448"/>
          </a:xfrm>
          <a:prstGeom prst="rect">
            <a:avLst/>
          </a:prstGeom>
        </p:spPr>
      </p:pic>
      <p:pic>
        <p:nvPicPr>
          <p:cNvPr id="24" name="Grafik 23"/>
          <p:cNvPicPr>
            <a:picLocks noChangeAspect="1"/>
          </p:cNvPicPr>
          <p:nvPr/>
        </p:nvPicPr>
        <p:blipFill>
          <a:blip r:embed="rId10"/>
          <a:stretch>
            <a:fillRect/>
          </a:stretch>
        </p:blipFill>
        <p:spPr>
          <a:xfrm>
            <a:off x="4007349" y="1719241"/>
            <a:ext cx="879733" cy="2015388"/>
          </a:xfrm>
          <a:prstGeom prst="rect">
            <a:avLst/>
          </a:prstGeom>
        </p:spPr>
      </p:pic>
      <p:pic>
        <p:nvPicPr>
          <p:cNvPr id="25" name="Grafik 24"/>
          <p:cNvPicPr>
            <a:picLocks noChangeAspect="1"/>
          </p:cNvPicPr>
          <p:nvPr/>
        </p:nvPicPr>
        <p:blipFill>
          <a:blip r:embed="rId11"/>
          <a:stretch>
            <a:fillRect/>
          </a:stretch>
        </p:blipFill>
        <p:spPr>
          <a:xfrm>
            <a:off x="550435" y="4405669"/>
            <a:ext cx="4464621" cy="836566"/>
          </a:xfrm>
          <a:prstGeom prst="rect">
            <a:avLst/>
          </a:prstGeom>
        </p:spPr>
      </p:pic>
      <p:pic>
        <p:nvPicPr>
          <p:cNvPr id="26" name="Grafik 25"/>
          <p:cNvPicPr>
            <a:picLocks noChangeAspect="1"/>
          </p:cNvPicPr>
          <p:nvPr/>
        </p:nvPicPr>
        <p:blipFill>
          <a:blip r:embed="rId12"/>
          <a:stretch>
            <a:fillRect/>
          </a:stretch>
        </p:blipFill>
        <p:spPr>
          <a:xfrm>
            <a:off x="550435" y="5356801"/>
            <a:ext cx="5910340" cy="1040610"/>
          </a:xfrm>
          <a:prstGeom prst="rect">
            <a:avLst/>
          </a:prstGeom>
        </p:spPr>
      </p:pic>
      <p:sp>
        <p:nvSpPr>
          <p:cNvPr id="17" name="Interaktive Schaltfläche: Anfang 16">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0335430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2245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303096" y="1701554"/>
            <a:ext cx="633688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solidFill>
                  <a:srgbClr val="000000"/>
                </a:solidFill>
              </a:rPr>
              <a:t>If allowances and charges are included in the purchase order, they are also converted and included in the invoice at the header or item level, depending on where this information is included in the purchase order: </a:t>
            </a:r>
            <a:endParaRPr lang="de-DE" dirty="0" smtClean="0"/>
          </a:p>
          <a:p>
            <a:pPr marL="0" indent="0">
              <a:buNone/>
            </a:pPr>
            <a:endParaRPr lang="de-DE" dirty="0" smtClean="0"/>
          </a:p>
          <a:p>
            <a:pPr marL="342900" indent="-342900">
              <a:buFont typeface="+mj-lt"/>
              <a:buAutoNum type="arabicPeriod"/>
            </a:pPr>
            <a:r>
              <a:rPr lang="de-DE" b="1" dirty="0"/>
              <a:t>Allowances and fees in the </a:t>
            </a:r>
            <a:r>
              <a:rPr lang="de-DE" b="1" dirty="0" smtClean="0"/>
              <a:t>document header.</a:t>
            </a:r>
          </a:p>
          <a:p>
            <a:pPr marL="342900" indent="-342900">
              <a:buFont typeface="+mj-lt"/>
              <a:buAutoNum type="arabicPeriod"/>
            </a:pPr>
            <a:r>
              <a:rPr lang="de-DE" b="1" dirty="0"/>
              <a:t>Allowances </a:t>
            </a:r>
            <a:r>
              <a:rPr lang="de-DE" b="1" dirty="0" smtClean="0"/>
              <a:t>and </a:t>
            </a:r>
            <a:r>
              <a:rPr lang="de-DE" b="1" dirty="0"/>
              <a:t>charges at </a:t>
            </a:r>
            <a:r>
              <a:rPr lang="de-DE" b="1" dirty="0" smtClean="0"/>
              <a:t>item level. </a:t>
            </a:r>
            <a:endParaRPr lang="de-DE" b="1" dirty="0"/>
          </a:p>
        </p:txBody>
      </p:sp>
      <p:sp>
        <p:nvSpPr>
          <p:cNvPr id="2" name="Title 1"/>
          <p:cNvSpPr>
            <a:spLocks noGrp="1"/>
          </p:cNvSpPr>
          <p:nvPr>
            <p:ph type="title"/>
          </p:nvPr>
        </p:nvSpPr>
        <p:spPr bwMode="gray"/>
        <p:txBody>
          <a:bodyPr vert="horz"/>
          <a:lstStyle/>
          <a:p>
            <a:r>
              <a:rPr lang="de-DE" dirty="0" err="1" smtClean="0"/>
              <a:t>Checking</a:t>
            </a:r>
            <a:r>
              <a:rPr lang="de-DE" dirty="0" smtClean="0"/>
              <a:t> </a:t>
            </a:r>
            <a:r>
              <a:rPr lang="de-DE" dirty="0" err="1" smtClean="0"/>
              <a:t>for</a:t>
            </a:r>
            <a:r>
              <a:rPr lang="de-DE" dirty="0" smtClean="0"/>
              <a:t> </a:t>
            </a:r>
            <a:r>
              <a:rPr lang="de-DE" dirty="0" err="1" smtClean="0"/>
              <a:t>Allowances</a:t>
            </a:r>
            <a:r>
              <a:rPr lang="de-DE" dirty="0" smtClean="0"/>
              <a:t> </a:t>
            </a:r>
            <a:r>
              <a:rPr lang="de-DE" dirty="0" err="1" smtClean="0"/>
              <a:t>and</a:t>
            </a:r>
            <a:r>
              <a:rPr lang="de-DE" dirty="0" smtClean="0"/>
              <a:t> </a:t>
            </a:r>
            <a:r>
              <a:rPr lang="de-DE" dirty="0" err="1" smtClean="0"/>
              <a:t>Fees</a:t>
            </a:r>
            <a:r>
              <a:rPr lang="de-DE" dirty="0" smtClean="0"/>
              <a:t> in </a:t>
            </a:r>
            <a:r>
              <a:rPr lang="de-DE" dirty="0" err="1" smtClean="0"/>
              <a:t>Invoices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252D9573-6D6F-404E-B66D-D5AE14AC33C8}"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59</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0" name="Grafik 19"/>
          <p:cNvPicPr>
            <a:picLocks noChangeAspect="1"/>
          </p:cNvPicPr>
          <p:nvPr/>
        </p:nvPicPr>
        <p:blipFill>
          <a:blip r:embed="rId9"/>
          <a:stretch>
            <a:fillRect/>
          </a:stretch>
        </p:blipFill>
        <p:spPr>
          <a:xfrm>
            <a:off x="502556" y="1004129"/>
            <a:ext cx="4476750" cy="5095875"/>
          </a:xfrm>
          <a:prstGeom prst="rect">
            <a:avLst/>
          </a:prstGeom>
        </p:spPr>
      </p:pic>
      <p:pic>
        <p:nvPicPr>
          <p:cNvPr id="21" name="Grafik 20"/>
          <p:cNvPicPr>
            <a:picLocks noChangeAspect="1"/>
          </p:cNvPicPr>
          <p:nvPr/>
        </p:nvPicPr>
        <p:blipFill>
          <a:blip r:embed="rId10"/>
          <a:stretch>
            <a:fillRect/>
          </a:stretch>
        </p:blipFill>
        <p:spPr>
          <a:xfrm>
            <a:off x="5008428" y="3798729"/>
            <a:ext cx="5400750" cy="229593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2117476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03363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2"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Grafik 14"/>
          <p:cNvPicPr>
            <a:picLocks noChangeAspect="1"/>
          </p:cNvPicPr>
          <p:nvPr/>
        </p:nvPicPr>
        <p:blipFill>
          <a:blip r:embed="rId8"/>
          <a:stretch>
            <a:fillRect/>
          </a:stretch>
        </p:blipFill>
        <p:spPr>
          <a:xfrm>
            <a:off x="2206666" y="2648325"/>
            <a:ext cx="7590122" cy="3798434"/>
          </a:xfrm>
          <a:prstGeom prst="rect">
            <a:avLst/>
          </a:prstGeom>
        </p:spPr>
      </p:pic>
      <p:sp>
        <p:nvSpPr>
          <p:cNvPr id="5" name="Titel 4"/>
          <p:cNvSpPr>
            <a:spLocks noGrp="1"/>
          </p:cNvSpPr>
          <p:nvPr>
            <p:ph type="title"/>
          </p:nvPr>
        </p:nvSpPr>
        <p:spPr/>
        <p:txBody>
          <a:bodyPr vert="horz"/>
          <a:lstStyle/>
          <a:p>
            <a:r>
              <a:rPr lang="de-DE" dirty="0"/>
              <a:t>What is Ariba Network?</a:t>
            </a:r>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solidFill>
                  <a:schemeClr val="dk2"/>
                </a:solidFill>
              </a:rPr>
              <a:t>TÜV Rheinland </a:t>
            </a:r>
            <a:r>
              <a:rPr lang="de-DE" dirty="0"/>
              <a:t>has chosen Ariba Network as its electronic transaction provider. As a </a:t>
            </a:r>
            <a:r>
              <a:rPr lang="de-DE" dirty="0" err="1"/>
              <a:t>preferred</a:t>
            </a:r>
            <a:r>
              <a:rPr lang="de-DE" dirty="0"/>
              <a:t> </a:t>
            </a:r>
            <a:r>
              <a:rPr lang="de-DE" dirty="0" err="1" smtClean="0"/>
              <a:t>supplier</a:t>
            </a:r>
            <a:r>
              <a:rPr lang="de-DE" dirty="0" smtClean="0"/>
              <a:t>, </a:t>
            </a:r>
            <a:r>
              <a:rPr lang="de-DE" dirty="0" err="1" smtClean="0"/>
              <a:t>you</a:t>
            </a:r>
            <a:r>
              <a:rPr lang="de-DE" dirty="0" smtClean="0"/>
              <a:t> </a:t>
            </a:r>
            <a:r>
              <a:rPr lang="de-DE" dirty="0"/>
              <a:t>have been invited </a:t>
            </a:r>
            <a:r>
              <a:rPr lang="de-DE" dirty="0" err="1"/>
              <a:t>by</a:t>
            </a:r>
            <a:r>
              <a:rPr lang="de-DE" dirty="0"/>
              <a:t> </a:t>
            </a:r>
            <a:r>
              <a:rPr lang="de-DE" dirty="0" err="1" smtClean="0"/>
              <a:t>us</a:t>
            </a:r>
            <a:r>
              <a:rPr lang="de-DE" dirty="0" smtClean="0"/>
              <a:t>, </a:t>
            </a:r>
            <a:r>
              <a:rPr lang="de-DE" dirty="0" err="1" smtClean="0"/>
              <a:t>your</a:t>
            </a:r>
            <a:r>
              <a:rPr lang="de-DE" dirty="0" smtClean="0"/>
              <a:t> </a:t>
            </a:r>
            <a:r>
              <a:rPr lang="de-DE" dirty="0" err="1" smtClean="0"/>
              <a:t>customer</a:t>
            </a:r>
            <a:r>
              <a:rPr lang="de-DE" dirty="0" smtClean="0"/>
              <a:t>,  </a:t>
            </a:r>
            <a:r>
              <a:rPr lang="de-DE" dirty="0"/>
              <a:t>to become a member of the Ariba </a:t>
            </a:r>
            <a:r>
              <a:rPr lang="de-DE" dirty="0" smtClean="0"/>
              <a:t>Network in </a:t>
            </a:r>
            <a:r>
              <a:rPr lang="de-DE" dirty="0" err="1" smtClean="0"/>
              <a:t>order</a:t>
            </a:r>
            <a:r>
              <a:rPr lang="de-DE" dirty="0" smtClean="0"/>
              <a:t> </a:t>
            </a:r>
            <a:r>
              <a:rPr lang="de-DE" dirty="0" err="1" smtClean="0"/>
              <a:t>to</a:t>
            </a:r>
            <a:r>
              <a:rPr lang="de-DE" dirty="0" smtClean="0"/>
              <a:t> </a:t>
            </a:r>
            <a:r>
              <a:rPr lang="de-DE" dirty="0" err="1" smtClean="0"/>
              <a:t>conduct</a:t>
            </a:r>
            <a:r>
              <a:rPr lang="de-DE" dirty="0" smtClean="0"/>
              <a:t> </a:t>
            </a:r>
            <a:r>
              <a:rPr lang="de-DE" dirty="0"/>
              <a:t>transactions </a:t>
            </a:r>
            <a:r>
              <a:rPr lang="de-DE" dirty="0" err="1"/>
              <a:t>with</a:t>
            </a:r>
            <a:r>
              <a:rPr lang="de-DE" dirty="0"/>
              <a:t> </a:t>
            </a:r>
            <a:r>
              <a:rPr lang="de-DE" dirty="0" err="1" smtClean="0"/>
              <a:t>us</a:t>
            </a:r>
            <a:r>
              <a:rPr lang="de-DE" dirty="0"/>
              <a:t> </a:t>
            </a:r>
            <a:r>
              <a:rPr lang="de-DE" dirty="0" err="1" smtClean="0"/>
              <a:t>or</a:t>
            </a:r>
            <a:r>
              <a:rPr lang="de-DE" dirty="0" smtClean="0"/>
              <a:t> </a:t>
            </a:r>
            <a:r>
              <a:rPr lang="de-DE" dirty="0" err="1" smtClean="0"/>
              <a:t>any</a:t>
            </a:r>
            <a:r>
              <a:rPr lang="de-DE" dirty="0" smtClean="0"/>
              <a:t> </a:t>
            </a:r>
            <a:r>
              <a:rPr lang="de-DE" dirty="0" err="1" smtClean="0"/>
              <a:t>of</a:t>
            </a:r>
            <a:r>
              <a:rPr lang="de-DE" dirty="0" smtClean="0"/>
              <a:t> </a:t>
            </a:r>
            <a:r>
              <a:rPr lang="de-DE" dirty="0" err="1" smtClean="0"/>
              <a:t>your</a:t>
            </a:r>
            <a:r>
              <a:rPr lang="de-DE" dirty="0" smtClean="0"/>
              <a:t> </a:t>
            </a:r>
            <a:r>
              <a:rPr lang="de-DE" dirty="0" err="1" smtClean="0"/>
              <a:t>customers</a:t>
            </a:r>
            <a:r>
              <a:rPr lang="de-DE" dirty="0" smtClean="0"/>
              <a:t> </a:t>
            </a:r>
            <a:r>
              <a:rPr lang="de-DE" dirty="0"/>
              <a:t>electronically.</a:t>
            </a:r>
          </a:p>
        </p:txBody>
      </p:sp>
      <p:sp>
        <p:nvSpPr>
          <p:cNvPr id="9" name="Foliennummernplatzhalter 8"/>
          <p:cNvSpPr>
            <a:spLocks noGrp="1"/>
          </p:cNvSpPr>
          <p:nvPr>
            <p:ph type="sldNum" sz="quarter" idx="12"/>
          </p:nvPr>
        </p:nvSpPr>
        <p:spPr/>
        <p:txBody>
          <a:bodyPr/>
          <a:lstStyle/>
          <a:p>
            <a:fld id="{4915BD61-E5D5-4E4F-ADA0-6F3448AB9FA6}" type="slidenum">
              <a:rPr lang="de-DE" smtClean="0"/>
              <a:t>6</a:t>
            </a:fld>
            <a:endParaRPr lang="de-DE" dirty="0"/>
          </a:p>
        </p:txBody>
      </p:sp>
      <p:sp>
        <p:nvSpPr>
          <p:cNvPr id="10" name="Datumsplatzhalter 9"/>
          <p:cNvSpPr>
            <a:spLocks noGrp="1"/>
          </p:cNvSpPr>
          <p:nvPr>
            <p:ph type="dt" sz="half" idx="10"/>
          </p:nvPr>
        </p:nvSpPr>
        <p:spPr/>
        <p:txBody>
          <a:bodyPr/>
          <a:lstStyle/>
          <a:p>
            <a:fld id="{DE2D927A-F2A8-41E1-929F-E0FDC0371126}" type="datetime1">
              <a:rPr lang="de-DE" smtClean="0"/>
              <a:t>09.03.2022</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9550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24810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10"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8587138" y="1557534"/>
            <a:ext cx="2802790" cy="136819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2000" b="1" dirty="0" smtClean="0"/>
              <a:t>Further information </a:t>
            </a:r>
            <a:r>
              <a:rPr lang="de-DE" sz="2000" dirty="0" smtClean="0"/>
              <a:t>at </a:t>
            </a:r>
            <a:r>
              <a:rPr lang="de-DE" sz="2000" dirty="0"/>
              <a:t>item level can be displayed by editing an item. </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Line Items</a:t>
            </a:r>
            <a:endParaRPr lang="de-DE" dirty="0"/>
          </a:p>
        </p:txBody>
      </p:sp>
      <p:sp>
        <p:nvSpPr>
          <p:cNvPr id="5" name="Datumsplatzhalter 4"/>
          <p:cNvSpPr>
            <a:spLocks noGrp="1"/>
          </p:cNvSpPr>
          <p:nvPr>
            <p:ph type="dt" sz="half" idx="10"/>
          </p:nvPr>
        </p:nvSpPr>
        <p:spPr/>
        <p:txBody>
          <a:bodyPr/>
          <a:lstStyle/>
          <a:p>
            <a:fld id="{B9878448-43A1-4838-9373-8CDE0F656645}"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0" name="Grafik 19"/>
          <p:cNvPicPr>
            <a:picLocks noChangeAspect="1"/>
          </p:cNvPicPr>
          <p:nvPr/>
        </p:nvPicPr>
        <p:blipFill>
          <a:blip r:embed="rId9"/>
          <a:stretch>
            <a:fillRect/>
          </a:stretch>
        </p:blipFill>
        <p:spPr>
          <a:xfrm>
            <a:off x="525722" y="1461827"/>
            <a:ext cx="7826920" cy="4681626"/>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609290251"/>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628440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2"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12961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457200" indent="-457200">
              <a:buFont typeface="+mj-lt"/>
              <a:buAutoNum type="arabicPeriod"/>
            </a:pPr>
            <a:r>
              <a:rPr lang="de-DE" dirty="0" smtClean="0">
                <a:solidFill>
                  <a:srgbClr val="000000"/>
                </a:solidFill>
              </a:rPr>
              <a:t>To add annotations to items, select </a:t>
            </a:r>
            <a:r>
              <a:rPr lang="de-DE" b="1" dirty="0" smtClean="0">
                <a:solidFill>
                  <a:srgbClr val="000000"/>
                </a:solidFill>
              </a:rPr>
              <a:t>items </a:t>
            </a:r>
            <a:r>
              <a:rPr lang="de-DE" dirty="0" smtClean="0">
                <a:solidFill>
                  <a:srgbClr val="000000"/>
                </a:solidFill>
              </a:rPr>
              <a:t>and then click </a:t>
            </a:r>
            <a:r>
              <a:rPr lang="de-DE" b="1" dirty="0" smtClean="0">
                <a:solidFill>
                  <a:srgbClr val="000000"/>
                </a:solidFill>
              </a:rPr>
              <a:t>Item Actions &gt; Add &gt; Annotations.</a:t>
            </a:r>
          </a:p>
          <a:p>
            <a:pPr marL="457200" indent="-457200">
              <a:buFont typeface="+mj-lt"/>
              <a:buAutoNum type="arabicPeriod"/>
            </a:pPr>
            <a:r>
              <a:rPr lang="de-DE" dirty="0" smtClean="0">
                <a:solidFill>
                  <a:srgbClr val="000000"/>
                </a:solidFill>
              </a:rPr>
              <a:t>After </a:t>
            </a:r>
            <a:r>
              <a:rPr lang="de-DE" b="1" dirty="0" smtClean="0">
                <a:solidFill>
                  <a:srgbClr val="000000"/>
                </a:solidFill>
              </a:rPr>
              <a:t>updating, </a:t>
            </a:r>
            <a:r>
              <a:rPr lang="de-DE" dirty="0" smtClean="0">
                <a:solidFill>
                  <a:srgbClr val="000000"/>
                </a:solidFill>
              </a:rPr>
              <a:t>the "Annotations" field is displayed. Enter the desired annotations in this field.</a:t>
            </a:r>
          </a:p>
          <a:p>
            <a:pPr marL="457200" indent="-457200">
              <a:buFont typeface="+mj-lt"/>
              <a:buAutoNum type="arabicPeriod"/>
            </a:pPr>
            <a:r>
              <a:rPr lang="de-DE" dirty="0" smtClean="0">
                <a:solidFill>
                  <a:srgbClr val="000000"/>
                </a:solidFill>
              </a:rPr>
              <a:t>Click on "Next".</a:t>
            </a:r>
            <a:endParaRPr lang="de-DE" dirty="0">
              <a:solidFill>
                <a:srgbClr val="000000"/>
              </a:solidFill>
            </a:endParaRPr>
          </a:p>
        </p:txBody>
      </p:sp>
      <p:sp>
        <p:nvSpPr>
          <p:cNvPr id="2" name="Title 1"/>
          <p:cNvSpPr>
            <a:spLocks noGrp="1"/>
          </p:cNvSpPr>
          <p:nvPr>
            <p:ph type="title"/>
          </p:nvPr>
        </p:nvSpPr>
        <p:spPr bwMode="gray">
          <a:xfrm>
            <a:off x="551288" y="405374"/>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smtClean="0"/>
              <a:t>Notes on a Line Item</a:t>
            </a:r>
            <a:r>
              <a:rPr lang="de-DE" dirty="0"/>
              <a:t/>
            </a:r>
            <a:br>
              <a:rPr lang="de-DE" dirty="0"/>
            </a:br>
            <a:endParaRPr lang="de-DE" dirty="0"/>
          </a:p>
        </p:txBody>
      </p:sp>
      <p:sp>
        <p:nvSpPr>
          <p:cNvPr id="5" name="Datumsplatzhalter 4"/>
          <p:cNvSpPr>
            <a:spLocks noGrp="1"/>
          </p:cNvSpPr>
          <p:nvPr>
            <p:ph type="dt" sz="half" idx="10"/>
          </p:nvPr>
        </p:nvSpPr>
        <p:spPr/>
        <p:txBody>
          <a:bodyPr/>
          <a:lstStyle/>
          <a:p>
            <a:fld id="{7673D2F4-778A-4A37-A108-4FC9F5B26ACD}"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61</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1" name="Grafik 20"/>
          <p:cNvPicPr>
            <a:picLocks noChangeAspect="1"/>
          </p:cNvPicPr>
          <p:nvPr/>
        </p:nvPicPr>
        <p:blipFill>
          <a:blip r:embed="rId9"/>
          <a:stretch>
            <a:fillRect/>
          </a:stretch>
        </p:blipFill>
        <p:spPr>
          <a:xfrm>
            <a:off x="550437" y="2781704"/>
            <a:ext cx="9289290" cy="3427117"/>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8475141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3087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solidFill>
                  <a:srgbClr val="000000"/>
                </a:solidFill>
              </a:rPr>
              <a:t>Only quantities received may be included in invoices.</a:t>
            </a:r>
          </a:p>
          <a:p>
            <a:pPr marL="457200" indent="-457200">
              <a:buFont typeface="+mj-lt"/>
              <a:buAutoNum type="arabicPeriod"/>
            </a:pPr>
            <a:r>
              <a:rPr lang="de-DE" b="1" dirty="0" smtClean="0">
                <a:solidFill>
                  <a:srgbClr val="000000"/>
                </a:solidFill>
              </a:rPr>
              <a:t>Click the Inbox </a:t>
            </a:r>
            <a:r>
              <a:rPr lang="de-DE" dirty="0" smtClean="0">
                <a:solidFill>
                  <a:srgbClr val="000000"/>
                </a:solidFill>
              </a:rPr>
              <a:t>tab.</a:t>
            </a:r>
          </a:p>
          <a:p>
            <a:pPr marL="457200" indent="-457200">
              <a:buFont typeface="+mj-lt"/>
              <a:buAutoNum type="arabicPeriod"/>
            </a:pPr>
            <a:r>
              <a:rPr lang="de-DE" b="1" dirty="0" smtClean="0">
                <a:solidFill>
                  <a:srgbClr val="000000"/>
                </a:solidFill>
              </a:rPr>
              <a:t>Select the </a:t>
            </a:r>
            <a:r>
              <a:rPr lang="de-DE" dirty="0" smtClean="0">
                <a:solidFill>
                  <a:srgbClr val="000000"/>
                </a:solidFill>
              </a:rPr>
              <a:t>purchase order for which an invoice is to be issued.</a:t>
            </a:r>
          </a:p>
          <a:p>
            <a:pPr marL="457200" indent="-457200">
              <a:buFont typeface="+mj-lt"/>
              <a:buAutoNum type="arabicPeriod"/>
            </a:pPr>
            <a:r>
              <a:rPr lang="de-DE" dirty="0" smtClean="0">
                <a:solidFill>
                  <a:srgbClr val="000000"/>
                </a:solidFill>
              </a:rPr>
              <a:t>In the receipt document list, select the items for the invoice.</a:t>
            </a:r>
          </a:p>
          <a:p>
            <a:pPr marL="457200" indent="-457200">
              <a:buFont typeface="+mj-lt"/>
              <a:buAutoNum type="arabicPeriod"/>
            </a:pPr>
            <a:r>
              <a:rPr lang="de-DE" dirty="0" smtClean="0">
                <a:solidFill>
                  <a:srgbClr val="000000"/>
                </a:solidFill>
              </a:rPr>
              <a:t>The invoice is now pre-populated with the items from the goods receipt document. You can now select the items to be included in the invoice and/or change the quantities in the invoice.</a:t>
            </a:r>
            <a:endParaRPr lang="de-DE" dirty="0">
              <a:solidFill>
                <a:srgbClr val="000000"/>
              </a:solidFill>
            </a:endParaRP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br>
              <a:rPr lang="de-DE" dirty="0"/>
            </a:br>
            <a:endParaRPr lang="de-DE" dirty="0"/>
          </a:p>
        </p:txBody>
      </p:sp>
      <p:sp>
        <p:nvSpPr>
          <p:cNvPr id="8" name="Text Placeholder 7"/>
          <p:cNvSpPr>
            <a:spLocks noGrp="1"/>
          </p:cNvSpPr>
          <p:nvPr>
            <p:ph type="body" sz="quarter" idx="13"/>
          </p:nvPr>
        </p:nvSpPr>
        <p:spPr bwMode="gray"/>
        <p:txBody>
          <a:bodyPr/>
          <a:lstStyle/>
          <a:p>
            <a:r>
              <a:rPr lang="de-DE" dirty="0" err="1" smtClean="0">
                <a:solidFill>
                  <a:schemeClr val="tx2"/>
                </a:solidFill>
              </a:rPr>
              <a:t>Compare</a:t>
            </a:r>
            <a:r>
              <a:rPr lang="de-DE" dirty="0" smtClean="0">
                <a:solidFill>
                  <a:schemeClr val="tx2"/>
                </a:solidFill>
              </a:rPr>
              <a:t> </a:t>
            </a:r>
            <a:r>
              <a:rPr lang="de-DE" dirty="0" err="1" smtClean="0">
                <a:solidFill>
                  <a:schemeClr val="tx2"/>
                </a:solidFill>
              </a:rPr>
              <a:t>invoice</a:t>
            </a:r>
            <a:r>
              <a:rPr lang="de-DE" dirty="0" smtClean="0">
                <a:solidFill>
                  <a:schemeClr val="tx2"/>
                </a:solidFill>
              </a:rPr>
              <a:t> </a:t>
            </a:r>
            <a:r>
              <a:rPr lang="de-DE" dirty="0" err="1" smtClean="0">
                <a:solidFill>
                  <a:schemeClr val="tx2"/>
                </a:solidFill>
              </a:rPr>
              <a:t>with</a:t>
            </a:r>
            <a:r>
              <a:rPr lang="de-DE" dirty="0" smtClean="0">
                <a:solidFill>
                  <a:schemeClr val="tx2"/>
                </a:solidFill>
              </a:rPr>
              <a:t> </a:t>
            </a:r>
            <a:r>
              <a:rPr lang="de-DE" dirty="0" err="1" smtClean="0">
                <a:solidFill>
                  <a:schemeClr val="tx2"/>
                </a:solidFill>
              </a:rPr>
              <a:t>the</a:t>
            </a:r>
            <a:r>
              <a:rPr lang="de-DE" dirty="0" smtClean="0">
                <a:solidFill>
                  <a:schemeClr val="tx2"/>
                </a:solidFill>
              </a:rPr>
              <a:t> </a:t>
            </a:r>
            <a:r>
              <a:rPr lang="de-DE" dirty="0" err="1" smtClean="0">
                <a:solidFill>
                  <a:schemeClr val="tx2"/>
                </a:solidFill>
              </a:rPr>
              <a:t>goods</a:t>
            </a:r>
            <a:r>
              <a:rPr lang="de-DE" dirty="0" smtClean="0">
                <a:solidFill>
                  <a:schemeClr val="tx2"/>
                </a:solidFill>
              </a:rPr>
              <a:t> receipt document.</a:t>
            </a:r>
            <a:endParaRPr lang="de-DE" dirty="0">
              <a:solidFill>
                <a:schemeClr val="tx2"/>
              </a:solidFill>
            </a:endParaRPr>
          </a:p>
        </p:txBody>
      </p:sp>
      <p:sp>
        <p:nvSpPr>
          <p:cNvPr id="5" name="Datumsplatzhalter 4"/>
          <p:cNvSpPr>
            <a:spLocks noGrp="1"/>
          </p:cNvSpPr>
          <p:nvPr>
            <p:ph type="dt" sz="half" idx="10"/>
          </p:nvPr>
        </p:nvSpPr>
        <p:spPr/>
        <p:txBody>
          <a:bodyPr/>
          <a:lstStyle/>
          <a:p>
            <a:fld id="{E03CAC3C-DC30-476A-9314-1F807D820C09}"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62</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541105293"/>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94178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907283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a:t>Only dispatched (delivered) quantities may be included in invoices. </a:t>
            </a:r>
          </a:p>
          <a:p>
            <a:pPr marL="342900" indent="-342900">
              <a:buFont typeface="+mj-lt"/>
              <a:buAutoNum type="arabicPeriod"/>
            </a:pPr>
            <a:r>
              <a:rPr lang="de-DE" b="1" dirty="0" smtClean="0"/>
              <a:t>Click </a:t>
            </a:r>
            <a:r>
              <a:rPr lang="de-DE" dirty="0" smtClean="0"/>
              <a:t>the </a:t>
            </a:r>
            <a:r>
              <a:rPr lang="de-DE" b="1" dirty="0"/>
              <a:t>Inbox </a:t>
            </a:r>
            <a:r>
              <a:rPr lang="de-DE" dirty="0"/>
              <a:t>tab. </a:t>
            </a:r>
          </a:p>
          <a:p>
            <a:pPr marL="342900" indent="-342900">
              <a:buFont typeface="+mj-lt"/>
              <a:buAutoNum type="arabicPeriod"/>
            </a:pPr>
            <a:r>
              <a:rPr lang="de-DE" b="1" dirty="0" smtClean="0"/>
              <a:t>Select </a:t>
            </a:r>
            <a:r>
              <a:rPr lang="de-DE" dirty="0" smtClean="0"/>
              <a:t>the </a:t>
            </a:r>
            <a:r>
              <a:rPr lang="de-DE" dirty="0"/>
              <a:t>shipping notification for which an invoice is to be issued.</a:t>
            </a:r>
          </a:p>
          <a:p>
            <a:pPr marL="342900" indent="-342900">
              <a:buFont typeface="+mj-lt"/>
              <a:buAutoNum type="arabicPeriod"/>
            </a:pPr>
            <a:r>
              <a:rPr lang="de-DE" b="1" dirty="0" smtClean="0"/>
              <a:t>The </a:t>
            </a:r>
            <a:r>
              <a:rPr lang="de-DE" b="1" dirty="0"/>
              <a:t>invoice will </a:t>
            </a:r>
            <a:r>
              <a:rPr lang="de-DE" b="1" dirty="0" smtClean="0"/>
              <a:t>now </a:t>
            </a:r>
            <a:r>
              <a:rPr lang="de-DE" b="1" dirty="0"/>
              <a:t>be </a:t>
            </a:r>
            <a:r>
              <a:rPr lang="de-DE" dirty="0"/>
              <a:t>pre-populated </a:t>
            </a:r>
            <a:r>
              <a:rPr lang="de-DE" dirty="0" smtClean="0"/>
              <a:t>with </a:t>
            </a:r>
            <a:r>
              <a:rPr lang="de-DE" dirty="0"/>
              <a:t>the items from the shipping notification. You can now select the items to include in the invoice and/or change the quantities in the invoice.</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smtClean="0">
                <a:solidFill>
                  <a:schemeClr val="tx2"/>
                </a:solidFill>
              </a:rPr>
              <a:t>Match </a:t>
            </a:r>
            <a:r>
              <a:rPr lang="de-DE" dirty="0" err="1" smtClean="0">
                <a:solidFill>
                  <a:schemeClr val="tx2"/>
                </a:solidFill>
              </a:rPr>
              <a:t>invoice</a:t>
            </a:r>
            <a:r>
              <a:rPr lang="de-DE" dirty="0" smtClean="0">
                <a:solidFill>
                  <a:schemeClr val="tx2"/>
                </a:solidFill>
              </a:rPr>
              <a:t> </a:t>
            </a:r>
            <a:r>
              <a:rPr lang="de-DE" dirty="0" err="1" smtClean="0">
                <a:solidFill>
                  <a:schemeClr val="tx2"/>
                </a:solidFill>
              </a:rPr>
              <a:t>with</a:t>
            </a:r>
            <a:r>
              <a:rPr lang="de-DE" dirty="0" smtClean="0">
                <a:solidFill>
                  <a:schemeClr val="tx2"/>
                </a:solidFill>
              </a:rPr>
              <a:t> </a:t>
            </a:r>
            <a:r>
              <a:rPr lang="de-DE" dirty="0" err="1" smtClean="0">
                <a:solidFill>
                  <a:schemeClr val="tx2"/>
                </a:solidFill>
              </a:rPr>
              <a:t>the</a:t>
            </a:r>
            <a:r>
              <a:rPr lang="de-DE" dirty="0" smtClean="0">
                <a:solidFill>
                  <a:schemeClr val="tx2"/>
                </a:solidFill>
              </a:rPr>
              <a:t> </a:t>
            </a:r>
            <a:r>
              <a:rPr lang="de-DE" dirty="0" err="1" smtClean="0">
                <a:solidFill>
                  <a:schemeClr val="tx2"/>
                </a:solidFill>
              </a:rPr>
              <a:t>shipping</a:t>
            </a:r>
            <a:r>
              <a:rPr lang="de-DE" dirty="0" smtClean="0">
                <a:solidFill>
                  <a:schemeClr val="tx2"/>
                </a:solidFill>
              </a:rPr>
              <a:t> notification.</a:t>
            </a:r>
            <a:endParaRPr lang="de-DE" dirty="0">
              <a:solidFill>
                <a:schemeClr val="tx2"/>
              </a:solidFill>
            </a:endParaRPr>
          </a:p>
        </p:txBody>
      </p:sp>
      <p:sp>
        <p:nvSpPr>
          <p:cNvPr id="5" name="Datumsplatzhalter 4"/>
          <p:cNvSpPr>
            <a:spLocks noGrp="1"/>
          </p:cNvSpPr>
          <p:nvPr>
            <p:ph type="dt" sz="half" idx="10"/>
          </p:nvPr>
        </p:nvSpPr>
        <p:spPr/>
        <p:txBody>
          <a:bodyPr/>
          <a:lstStyle/>
          <a:p>
            <a:fld id="{3136130E-E9F8-4F65-AF88-C0A82B60EEA5}"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63</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36046336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14910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8543546" y="1701554"/>
            <a:ext cx="30964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b="1" dirty="0" smtClean="0"/>
              <a:t>Add </a:t>
            </a:r>
            <a:r>
              <a:rPr lang="de-DE" dirty="0"/>
              <a:t>drop-down menu, </a:t>
            </a:r>
            <a:r>
              <a:rPr lang="de-DE" dirty="0" smtClean="0"/>
              <a:t>select </a:t>
            </a:r>
            <a:r>
              <a:rPr lang="de-DE" b="1" dirty="0" smtClean="0"/>
              <a:t>Add </a:t>
            </a:r>
            <a:r>
              <a:rPr lang="de-DE" b="1" dirty="0"/>
              <a:t>General Service </a:t>
            </a:r>
            <a:r>
              <a:rPr lang="de-DE" dirty="0" smtClean="0"/>
              <a:t>OR </a:t>
            </a:r>
            <a:r>
              <a:rPr lang="de-DE" b="1" dirty="0"/>
              <a:t>Add Service.</a:t>
            </a:r>
          </a:p>
          <a:p>
            <a:pPr marL="342900" indent="-342900">
              <a:buFont typeface="+mj-lt"/>
              <a:buAutoNum type="arabicPeriod"/>
            </a:pPr>
            <a:r>
              <a:rPr lang="de-DE" b="1" dirty="0" smtClean="0"/>
              <a:t>Enter </a:t>
            </a:r>
            <a:r>
              <a:rPr lang="de-DE" dirty="0" smtClean="0"/>
              <a:t>the </a:t>
            </a:r>
            <a:r>
              <a:rPr lang="de-DE" dirty="0"/>
              <a:t>details for the added general service or for the added service. For a general service, only certain information such as start and end date of the service needs to be entered. The details for the service include additional fields such as rate, terms, and information about external collaborators.</a:t>
            </a:r>
          </a:p>
        </p:txBody>
      </p:sp>
      <p:sp>
        <p:nvSpPr>
          <p:cNvPr id="2" name="Title 1"/>
          <p:cNvSpPr>
            <a:spLocks noGrp="1"/>
          </p:cNvSpPr>
          <p:nvPr>
            <p:ph type="title"/>
          </p:nvPr>
        </p:nvSpPr>
        <p:spPr bwMode="gray"/>
        <p:txBody>
          <a:bodyPr vert="horz"/>
          <a:lstStyle/>
          <a:p>
            <a:r>
              <a:rPr lang="de-DE" dirty="0" err="1" smtClean="0"/>
              <a:t>Invoices</a:t>
            </a:r>
            <a:r>
              <a:rPr lang="de-DE" dirty="0" smtClean="0"/>
              <a:t> </a:t>
            </a:r>
            <a:r>
              <a:rPr lang="de-DE" dirty="0" err="1" smtClean="0"/>
              <a:t>with</a:t>
            </a:r>
            <a:r>
              <a:rPr lang="de-DE" dirty="0" smtClean="0"/>
              <a:t> Service Items </a:t>
            </a:r>
            <a:br>
              <a:rPr lang="de-DE" dirty="0" smtClean="0"/>
            </a:br>
            <a:r>
              <a:rPr lang="de-DE" dirty="0" err="1"/>
              <a:t>Adding</a:t>
            </a:r>
            <a:r>
              <a:rPr lang="de-DE" dirty="0"/>
              <a:t> Service Line Items in </a:t>
            </a:r>
            <a:r>
              <a:rPr lang="de-DE" dirty="0" err="1"/>
              <a:t>Invoices</a:t>
            </a:r>
            <a:r>
              <a:rPr lang="de-DE" dirty="0"/>
              <a:t/>
            </a:r>
            <a:br>
              <a:rPr lang="de-DE" dirty="0"/>
            </a:br>
            <a:endParaRPr lang="de-DE" dirty="0"/>
          </a:p>
        </p:txBody>
      </p:sp>
      <p:sp>
        <p:nvSpPr>
          <p:cNvPr id="5" name="Datumsplatzhalter 4"/>
          <p:cNvSpPr>
            <a:spLocks noGrp="1"/>
          </p:cNvSpPr>
          <p:nvPr>
            <p:ph type="dt" sz="half" idx="10"/>
          </p:nvPr>
        </p:nvSpPr>
        <p:spPr/>
        <p:txBody>
          <a:bodyPr/>
          <a:lstStyle/>
          <a:p>
            <a:fld id="{034F9E55-B04F-402C-8ED5-7064B3A6C62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579894" y="1306361"/>
            <a:ext cx="6149735" cy="1896647"/>
          </a:xfrm>
          <a:prstGeom prst="rect">
            <a:avLst/>
          </a:prstGeom>
        </p:spPr>
      </p:pic>
      <p:pic>
        <p:nvPicPr>
          <p:cNvPr id="19" name="Grafik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416" y="3320190"/>
            <a:ext cx="7978050" cy="308780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234858347"/>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52736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30"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311236" y="1701554"/>
            <a:ext cx="53287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To create an invoice from a blanket purchase order</a:t>
            </a:r>
            <a:r>
              <a:rPr lang="de-DE" dirty="0" smtClean="0"/>
              <a:t>:</a:t>
            </a:r>
          </a:p>
          <a:p>
            <a:pPr marL="342900" indent="-342900">
              <a:buFont typeface="+mj-lt"/>
              <a:buAutoNum type="arabicPeriod"/>
            </a:pPr>
            <a:r>
              <a:rPr lang="de-DE" b="1" dirty="0" smtClean="0"/>
              <a:t>Look for </a:t>
            </a:r>
            <a:r>
              <a:rPr lang="de-DE" dirty="0" smtClean="0"/>
              <a:t>the </a:t>
            </a:r>
            <a:r>
              <a:rPr lang="de-DE" dirty="0"/>
              <a:t>blanket purchase order in the inbox.</a:t>
            </a:r>
          </a:p>
          <a:p>
            <a:pPr marL="342900" indent="-342900">
              <a:buFont typeface="+mj-lt"/>
              <a:buAutoNum type="arabicPeriod"/>
            </a:pPr>
            <a:r>
              <a:rPr lang="de-DE" b="1" dirty="0" smtClean="0"/>
              <a:t>Click </a:t>
            </a:r>
            <a:r>
              <a:rPr lang="de-DE" b="1" dirty="0"/>
              <a:t>on "Create invoice</a:t>
            </a:r>
            <a:r>
              <a:rPr lang="de-DE" b="1" dirty="0" smtClean="0"/>
              <a:t>" </a:t>
            </a:r>
            <a:r>
              <a:rPr lang="de-DE" dirty="0" smtClean="0"/>
              <a:t>and </a:t>
            </a:r>
            <a:r>
              <a:rPr lang="de-DE" dirty="0"/>
              <a:t>select </a:t>
            </a:r>
            <a:r>
              <a:rPr lang="de-DE" b="1" dirty="0"/>
              <a:t>"Standard invoice". </a:t>
            </a:r>
            <a:endParaRPr lang="de-DE" dirty="0"/>
          </a:p>
          <a:p>
            <a:pPr marL="0" indent="0">
              <a:buNone/>
            </a:pPr>
            <a:endParaRPr lang="de-DE" dirty="0" smtClean="0"/>
          </a:p>
        </p:txBody>
      </p:sp>
      <p:sp>
        <p:nvSpPr>
          <p:cNvPr id="2" name="Title 1"/>
          <p:cNvSpPr>
            <a:spLocks noGrp="1"/>
          </p:cNvSpPr>
          <p:nvPr>
            <p:ph type="title"/>
          </p:nvPr>
        </p:nvSpPr>
        <p:spPr bwMode="gray"/>
        <p:txBody>
          <a:bodyPr vert="horz"/>
          <a:lstStyle/>
          <a:p>
            <a:r>
              <a:rPr lang="de-DE" dirty="0" smtClean="0"/>
              <a:t>Invoicing based on </a:t>
            </a:r>
            <a:r>
              <a:rPr lang="de-DE" dirty="0" err="1" smtClean="0"/>
              <a:t>Blanket</a:t>
            </a:r>
            <a:r>
              <a:rPr lang="de-DE" dirty="0" smtClean="0"/>
              <a:t> </a:t>
            </a:r>
            <a:r>
              <a:rPr lang="de-DE" dirty="0" err="1" smtClean="0"/>
              <a:t>Purchase</a:t>
            </a:r>
            <a:r>
              <a:rPr lang="de-DE" dirty="0" smtClean="0"/>
              <a:t> Order</a:t>
            </a:r>
            <a:endParaRPr lang="de-DE" dirty="0"/>
          </a:p>
        </p:txBody>
      </p:sp>
      <p:sp>
        <p:nvSpPr>
          <p:cNvPr id="8" name="Text Placeholder 7"/>
          <p:cNvSpPr>
            <a:spLocks noGrp="1"/>
          </p:cNvSpPr>
          <p:nvPr>
            <p:ph type="body" sz="quarter" idx="13"/>
          </p:nvPr>
        </p:nvSpPr>
        <p:spPr bwMode="gray"/>
        <p:txBody>
          <a:bodyPr/>
          <a:lstStyle/>
          <a:p>
            <a:r>
              <a:rPr lang="de-DE" dirty="0">
                <a:solidFill>
                  <a:schemeClr val="tx2"/>
                </a:solidFill>
              </a:rPr>
              <a:t>A</a:t>
            </a:r>
            <a:r>
              <a:rPr lang="de-DE" dirty="0" smtClean="0">
                <a:solidFill>
                  <a:schemeClr val="tx2"/>
                </a:solidFill>
              </a:rPr>
              <a:t>. Find blanket purchase order.</a:t>
            </a:r>
            <a:endParaRPr lang="de-DE" dirty="0">
              <a:solidFill>
                <a:schemeClr val="tx2"/>
              </a:solidFill>
            </a:endParaRPr>
          </a:p>
        </p:txBody>
      </p:sp>
      <p:sp>
        <p:nvSpPr>
          <p:cNvPr id="5" name="Datumsplatzhalter 4"/>
          <p:cNvSpPr>
            <a:spLocks noGrp="1"/>
          </p:cNvSpPr>
          <p:nvPr>
            <p:ph type="dt" sz="half" idx="10"/>
          </p:nvPr>
        </p:nvSpPr>
        <p:spPr/>
        <p:txBody>
          <a:bodyPr/>
          <a:lstStyle/>
          <a:p>
            <a:fld id="{65D7EB28-E51F-4824-AEED-4A26766799D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10"/>
          <a:stretch>
            <a:fillRect/>
          </a:stretch>
        </p:blipFill>
        <p:spPr>
          <a:xfrm>
            <a:off x="397299" y="1522436"/>
            <a:ext cx="5697481" cy="4499718"/>
          </a:xfrm>
          <a:prstGeom prst="rect">
            <a:avLst/>
          </a:prstGeom>
        </p:spPr>
      </p:pic>
      <p:sp>
        <p:nvSpPr>
          <p:cNvPr id="18" name="Textplatzhalter 3"/>
          <p:cNvSpPr txBox="1">
            <a:spLocks/>
          </p:cNvSpPr>
          <p:nvPr>
            <p:custDataLst>
              <p:tags r:id="rId5"/>
            </p:custDataLst>
          </p:nvPr>
        </p:nvSpPr>
        <p:spPr bwMode="gray">
          <a:xfrm>
            <a:off x="6311236" y="3078270"/>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For </a:t>
            </a:r>
            <a:r>
              <a:rPr lang="de-DE" sz="1200" b="1" dirty="0"/>
              <a:t>standard account </a:t>
            </a:r>
            <a:r>
              <a:rPr lang="de-DE" sz="1200" dirty="0"/>
              <a:t>suppliers:</a:t>
            </a:r>
          </a:p>
          <a:p>
            <a:pPr marL="0" indent="0">
              <a:buNone/>
            </a:pPr>
            <a:r>
              <a:rPr lang="de-DE" sz="1200" dirty="0"/>
              <a:t>Use the order notification email sent to you to access the order on your AN account, and continue processing the order.</a:t>
            </a:r>
          </a:p>
        </p:txBody>
      </p:sp>
      <p:sp>
        <p:nvSpPr>
          <p:cNvPr id="15" name="Interaktive Schaltfläche: Anfang 14">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7449399" y="4400166"/>
            <a:ext cx="1512210" cy="5087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7512262" y="4364191"/>
            <a:ext cx="1449347" cy="522900"/>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3"/>
              </a:rPr>
              <a:t>Blanket purchase order requires release?</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378731604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15786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743296" y="1701554"/>
            <a:ext cx="489668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3"/>
            </a:pPr>
            <a:r>
              <a:rPr lang="de-DE" b="1" dirty="0" smtClean="0"/>
              <a:t>Enter </a:t>
            </a:r>
            <a:r>
              <a:rPr lang="de-DE" dirty="0"/>
              <a:t>information </a:t>
            </a:r>
            <a:r>
              <a:rPr lang="de-DE" dirty="0" smtClean="0"/>
              <a:t>in </a:t>
            </a:r>
            <a:r>
              <a:rPr lang="de-DE" dirty="0"/>
              <a:t>all fields </a:t>
            </a:r>
            <a:r>
              <a:rPr lang="de-DE" dirty="0" smtClean="0"/>
              <a:t>marked </a:t>
            </a:r>
            <a:r>
              <a:rPr lang="de-DE" dirty="0"/>
              <a:t>with an asterisk (*) as </a:t>
            </a:r>
            <a:r>
              <a:rPr lang="de-DE" b="1" dirty="0" smtClean="0"/>
              <a:t>mandatory </a:t>
            </a:r>
            <a:r>
              <a:rPr lang="de-DE" dirty="0"/>
              <a:t>and, if applicable, in the header.</a:t>
            </a:r>
          </a:p>
          <a:p>
            <a:pPr marL="342900" indent="-342900">
              <a:buFont typeface="+mj-lt"/>
              <a:buAutoNum type="arabicPeriod" startAt="3"/>
            </a:pPr>
            <a:r>
              <a:rPr lang="de-DE" b="1" dirty="0" smtClean="0"/>
              <a:t>Check </a:t>
            </a:r>
            <a:r>
              <a:rPr lang="de-DE" dirty="0" smtClean="0"/>
              <a:t>the </a:t>
            </a:r>
            <a:r>
              <a:rPr lang="de-DE" dirty="0"/>
              <a:t>box of the item for which you want to create an invoice.</a:t>
            </a:r>
          </a:p>
          <a:p>
            <a:pPr marL="342900" indent="-342900">
              <a:buFont typeface="+mj-lt"/>
              <a:buAutoNum type="arabicPeriod" startAt="3"/>
            </a:pPr>
            <a:r>
              <a:rPr lang="de-DE" b="1" dirty="0" smtClean="0"/>
              <a:t>Click Create at </a:t>
            </a:r>
            <a:r>
              <a:rPr lang="de-DE" dirty="0"/>
              <a:t>the </a:t>
            </a:r>
            <a:r>
              <a:rPr lang="de-DE" dirty="0" smtClean="0"/>
              <a:t>bottom and </a:t>
            </a:r>
            <a:r>
              <a:rPr lang="de-DE" dirty="0"/>
              <a:t>select "Goods" or "Services".</a:t>
            </a:r>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a:solidFill>
                  <a:schemeClr val="tx2"/>
                </a:solidFill>
              </a:rPr>
              <a:t>B</a:t>
            </a:r>
            <a:r>
              <a:rPr lang="de-DE" dirty="0" smtClean="0">
                <a:solidFill>
                  <a:schemeClr val="tx2"/>
                </a:solidFill>
              </a:rPr>
              <a:t>. Header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622E2ABA-CC39-4DBD-8DED-D6BEE6283DE6}"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66</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550436" y="1485525"/>
            <a:ext cx="5688789" cy="2380836"/>
          </a:xfrm>
          <a:prstGeom prst="rect">
            <a:avLst/>
          </a:prstGeom>
        </p:spPr>
      </p:pic>
      <p:pic>
        <p:nvPicPr>
          <p:cNvPr id="18" name="Grafik 17"/>
          <p:cNvPicPr>
            <a:picLocks noChangeAspect="1"/>
          </p:cNvPicPr>
          <p:nvPr/>
        </p:nvPicPr>
        <p:blipFill>
          <a:blip r:embed="rId10"/>
          <a:stretch>
            <a:fillRect/>
          </a:stretch>
        </p:blipFill>
        <p:spPr>
          <a:xfrm>
            <a:off x="334406" y="3866361"/>
            <a:ext cx="9217280" cy="1845033"/>
          </a:xfrm>
          <a:prstGeom prst="rect">
            <a:avLst/>
          </a:prstGeom>
        </p:spPr>
      </p:pic>
      <p:sp>
        <p:nvSpPr>
          <p:cNvPr id="19" name="Interaktive Schaltfläche: Anfang 18">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19036757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46022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18"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6"/>
            </a:pPr>
            <a:r>
              <a:rPr lang="de-DE" b="1" dirty="0" smtClean="0"/>
              <a:t>Update </a:t>
            </a:r>
            <a:r>
              <a:rPr lang="de-DE" dirty="0" smtClean="0"/>
              <a:t>mandatory </a:t>
            </a:r>
            <a:r>
              <a:rPr lang="de-DE" dirty="0"/>
              <a:t>fields such as "Quantity" and/or "Price" to create the invoice line item. Click "Create" when you are finished.</a:t>
            </a:r>
          </a:p>
          <a:p>
            <a:pPr marL="342900" indent="-342900">
              <a:buFont typeface="+mj-lt"/>
              <a:buAutoNum type="arabicPeriod" startAt="6"/>
            </a:pPr>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a:solidFill>
                  <a:schemeClr val="tx2"/>
                </a:solidFill>
              </a:rPr>
              <a:t>C</a:t>
            </a:r>
            <a:r>
              <a:rPr lang="de-DE" dirty="0" smtClean="0">
                <a:solidFill>
                  <a:schemeClr val="tx2"/>
                </a:solidFill>
              </a:rPr>
              <a:t>. Create a </a:t>
            </a:r>
            <a:r>
              <a:rPr lang="de-DE" dirty="0" err="1" smtClean="0">
                <a:solidFill>
                  <a:schemeClr val="tx2"/>
                </a:solidFill>
              </a:rPr>
              <a:t>line</a:t>
            </a:r>
            <a:r>
              <a:rPr lang="de-DE" dirty="0" smtClean="0">
                <a:solidFill>
                  <a:schemeClr val="tx2"/>
                </a:solidFill>
              </a:rPr>
              <a:t> item.</a:t>
            </a:r>
            <a:endParaRPr lang="de-DE" dirty="0">
              <a:solidFill>
                <a:schemeClr val="tx2"/>
              </a:solidFill>
            </a:endParaRPr>
          </a:p>
        </p:txBody>
      </p:sp>
      <p:sp>
        <p:nvSpPr>
          <p:cNvPr id="5" name="Datumsplatzhalter 4"/>
          <p:cNvSpPr>
            <a:spLocks noGrp="1"/>
          </p:cNvSpPr>
          <p:nvPr>
            <p:ph type="dt" sz="half" idx="10"/>
          </p:nvPr>
        </p:nvSpPr>
        <p:spPr/>
        <p:txBody>
          <a:bodyPr/>
          <a:lstStyle/>
          <a:p>
            <a:fld id="{3AF343C1-B336-4183-A09B-AAE5BFAD6574}"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67</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51006" y="2253995"/>
            <a:ext cx="8648446" cy="4032560"/>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089704092"/>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30243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50"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7"/>
            </a:pPr>
            <a:r>
              <a:rPr lang="de-DE" b="1" dirty="0" smtClean="0"/>
              <a:t>After </a:t>
            </a:r>
            <a:r>
              <a:rPr lang="de-DE" dirty="0"/>
              <a:t>completion, the invoice item is displayed as a sub-item (i.e. 1.1) indicating the quantity invoiced.</a:t>
            </a:r>
          </a:p>
          <a:p>
            <a:pPr marL="342900" indent="-342900">
              <a:buFont typeface="+mj-lt"/>
              <a:buAutoNum type="arabicPeriod" startAt="7"/>
            </a:pPr>
            <a:r>
              <a:rPr lang="de-DE" b="1" dirty="0" smtClean="0"/>
              <a:t>Repeat </a:t>
            </a:r>
            <a:r>
              <a:rPr lang="de-DE" dirty="0" smtClean="0"/>
              <a:t>the </a:t>
            </a:r>
            <a:r>
              <a:rPr lang="de-DE" dirty="0"/>
              <a:t>process for each position if necessary</a:t>
            </a:r>
            <a:r>
              <a:rPr lang="de-DE" dirty="0" smtClean="0"/>
              <a:t>.</a:t>
            </a:r>
          </a:p>
          <a:p>
            <a:pPr marL="342900" indent="-342900">
              <a:buFont typeface="+mj-lt"/>
              <a:buAutoNum type="arabicPeriod" startAt="7"/>
            </a:pPr>
            <a:r>
              <a:rPr lang="de-DE" dirty="0" smtClean="0"/>
              <a:t>Click </a:t>
            </a:r>
            <a:r>
              <a:rPr lang="de-DE" b="1" dirty="0"/>
              <a:t>Next </a:t>
            </a:r>
            <a:r>
              <a:rPr lang="de-DE" dirty="0"/>
              <a:t>to continue. </a:t>
            </a:r>
          </a:p>
          <a:p>
            <a:pPr marL="342900" indent="-342900">
              <a:buFont typeface="+mj-lt"/>
              <a:buAutoNum type="arabicPeriod" startAt="7"/>
            </a:pPr>
            <a:r>
              <a:rPr lang="de-DE" b="1" dirty="0" smtClean="0"/>
              <a:t>Review </a:t>
            </a:r>
            <a:r>
              <a:rPr lang="de-DE" dirty="0" smtClean="0"/>
              <a:t>or </a:t>
            </a:r>
            <a:r>
              <a:rPr lang="de-DE" b="1" dirty="0" smtClean="0"/>
              <a:t>save </a:t>
            </a:r>
            <a:r>
              <a:rPr lang="de-DE" dirty="0"/>
              <a:t>the invoice or </a:t>
            </a:r>
            <a:r>
              <a:rPr lang="de-DE" b="1" dirty="0" smtClean="0"/>
              <a:t>submit </a:t>
            </a:r>
            <a:r>
              <a:rPr lang="de-DE" dirty="0"/>
              <a:t>it as a standard invoice.</a:t>
            </a:r>
          </a:p>
          <a:p>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smtClean="0">
                <a:solidFill>
                  <a:schemeClr val="tx2"/>
                </a:solidFill>
              </a:rPr>
              <a:t>D. Review of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AE3E5D06-D5A5-4A78-ACF9-4EB62ABF9AF6}"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68</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550436" y="3213764"/>
            <a:ext cx="8958692" cy="2202443"/>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73587" y="5982886"/>
            <a:ext cx="1512210" cy="22833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636450" y="5927423"/>
            <a:ext cx="144934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2"/>
              </a:rPr>
              <a:t>Remaining amount?</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262047984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792701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438976" y="1701554"/>
            <a:ext cx="720100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How to create a contract invoice:</a:t>
            </a:r>
          </a:p>
          <a:p>
            <a:pPr marL="342900" indent="-342900">
              <a:buFont typeface="+mj-lt"/>
              <a:buAutoNum type="arabicPeriod"/>
            </a:pPr>
            <a:r>
              <a:rPr lang="de-DE" b="1" dirty="0"/>
              <a:t>On the </a:t>
            </a:r>
            <a:r>
              <a:rPr lang="de-DE" b="1" dirty="0" smtClean="0"/>
              <a:t>home screen of </a:t>
            </a:r>
            <a:r>
              <a:rPr lang="de-DE" dirty="0" smtClean="0"/>
              <a:t>your </a:t>
            </a:r>
            <a:r>
              <a:rPr lang="de-DE" dirty="0" err="1"/>
              <a:t>Ariba Network account, </a:t>
            </a:r>
            <a:r>
              <a:rPr lang="de-DE" b="1" dirty="0" smtClean="0"/>
              <a:t>select </a:t>
            </a:r>
            <a:r>
              <a:rPr lang="de-DE" dirty="0" smtClean="0"/>
              <a:t>the </a:t>
            </a:r>
            <a:r>
              <a:rPr lang="de-DE" b="1" dirty="0" smtClean="0"/>
              <a:t>Create </a:t>
            </a:r>
            <a:r>
              <a:rPr lang="de-DE" dirty="0"/>
              <a:t>drop-down menu </a:t>
            </a:r>
            <a:r>
              <a:rPr lang="de-DE" dirty="0" smtClean="0"/>
              <a:t>and </a:t>
            </a:r>
            <a:r>
              <a:rPr lang="de-DE" b="1" dirty="0" smtClean="0"/>
              <a:t>choose </a:t>
            </a:r>
            <a:r>
              <a:rPr lang="de-DE" b="1" dirty="0"/>
              <a:t>Contract Invoice</a:t>
            </a:r>
            <a:r>
              <a:rPr lang="de-DE" dirty="0"/>
              <a:t>.</a:t>
            </a:r>
          </a:p>
          <a:p>
            <a:pPr marL="342900" indent="-342900">
              <a:buFont typeface="+mj-lt"/>
              <a:buAutoNum type="arabicPeriod"/>
            </a:pPr>
            <a:r>
              <a:rPr lang="de-DE" b="1" dirty="0" smtClean="0"/>
              <a:t>Select the </a:t>
            </a:r>
            <a:r>
              <a:rPr lang="de-DE" dirty="0"/>
              <a:t>entry for </a:t>
            </a:r>
            <a:r>
              <a:rPr lang="de-DE" dirty="0" smtClean="0"/>
              <a:t>TÜV Rheinland from </a:t>
            </a:r>
            <a:r>
              <a:rPr lang="de-DE" dirty="0"/>
              <a:t>the "Customer" drop-down list.</a:t>
            </a:r>
          </a:p>
          <a:p>
            <a:pPr marL="342900" indent="-342900">
              <a:buFont typeface="+mj-lt"/>
              <a:buAutoNum type="arabicPeriod"/>
            </a:pPr>
            <a:r>
              <a:rPr lang="de-DE" b="1" dirty="0" smtClean="0"/>
              <a:t>Complete </a:t>
            </a:r>
            <a:r>
              <a:rPr lang="de-DE" dirty="0" smtClean="0"/>
              <a:t>the </a:t>
            </a:r>
            <a:r>
              <a:rPr lang="de-DE" dirty="0"/>
              <a:t>invoice entry by filling in </a:t>
            </a:r>
            <a:r>
              <a:rPr lang="de-DE" dirty="0" smtClean="0"/>
              <a:t>all </a:t>
            </a:r>
            <a:r>
              <a:rPr lang="de-DE" dirty="0"/>
              <a:t>fields marked with an asterisk (*).</a:t>
            </a:r>
          </a:p>
        </p:txBody>
      </p:sp>
      <p:sp>
        <p:nvSpPr>
          <p:cNvPr id="2" name="Title 1"/>
          <p:cNvSpPr>
            <a:spLocks noGrp="1"/>
          </p:cNvSpPr>
          <p:nvPr>
            <p:ph type="title"/>
          </p:nvPr>
        </p:nvSpPr>
        <p:spPr bwMode="gray"/>
        <p:txBody>
          <a:bodyPr vert="horz"/>
          <a:lstStyle/>
          <a:p>
            <a:r>
              <a:rPr lang="de-DE" dirty="0" smtClean="0"/>
              <a:t>Invoicing </a:t>
            </a:r>
            <a:r>
              <a:rPr lang="de-DE" dirty="0" err="1" smtClean="0"/>
              <a:t>based</a:t>
            </a:r>
            <a:r>
              <a:rPr lang="de-DE" dirty="0" smtClean="0"/>
              <a:t> on a </a:t>
            </a:r>
            <a:r>
              <a:rPr lang="de-DE" dirty="0" err="1" smtClean="0"/>
              <a:t>Contract</a:t>
            </a:r>
            <a:r>
              <a:rPr lang="de-DE" dirty="0" smtClean="0"/>
              <a:t> </a:t>
            </a:r>
            <a:endParaRPr lang="de-DE" dirty="0"/>
          </a:p>
        </p:txBody>
      </p:sp>
      <p:sp>
        <p:nvSpPr>
          <p:cNvPr id="5" name="Datumsplatzhalter 4"/>
          <p:cNvSpPr>
            <a:spLocks noGrp="1"/>
          </p:cNvSpPr>
          <p:nvPr>
            <p:ph type="dt" sz="half" idx="10"/>
          </p:nvPr>
        </p:nvSpPr>
        <p:spPr/>
        <p:txBody>
          <a:bodyPr/>
          <a:lstStyle/>
          <a:p>
            <a:fld id="{C76B7E61-7D86-4378-8F2A-A562F46B58AC}"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69</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700485" y="1053465"/>
            <a:ext cx="1722212" cy="2598750"/>
          </a:xfrm>
          <a:prstGeom prst="rect">
            <a:avLst/>
          </a:prstGeom>
        </p:spPr>
      </p:pic>
      <p:pic>
        <p:nvPicPr>
          <p:cNvPr id="18" name="Grafik 17"/>
          <p:cNvPicPr>
            <a:picLocks noChangeAspect="1"/>
          </p:cNvPicPr>
          <p:nvPr/>
        </p:nvPicPr>
        <p:blipFill>
          <a:blip r:embed="rId10"/>
          <a:stretch>
            <a:fillRect/>
          </a:stretch>
        </p:blipFill>
        <p:spPr>
          <a:xfrm>
            <a:off x="550436" y="3698371"/>
            <a:ext cx="4193918" cy="2229051"/>
          </a:xfrm>
          <a:prstGeom prst="rect">
            <a:avLst/>
          </a:prstGeom>
        </p:spPr>
      </p:pic>
      <p:pic>
        <p:nvPicPr>
          <p:cNvPr id="19" name="Grafik 18"/>
          <p:cNvPicPr>
            <a:picLocks noChangeAspect="1"/>
          </p:cNvPicPr>
          <p:nvPr/>
        </p:nvPicPr>
        <p:blipFill>
          <a:blip r:embed="rId11"/>
          <a:stretch>
            <a:fillRect/>
          </a:stretch>
        </p:blipFill>
        <p:spPr>
          <a:xfrm>
            <a:off x="4905744" y="3285773"/>
            <a:ext cx="6708399" cy="2641649"/>
          </a:xfrm>
          <a:prstGeom prst="rect">
            <a:avLst/>
          </a:prstGeom>
        </p:spPr>
      </p:pic>
      <p:sp>
        <p:nvSpPr>
          <p:cNvPr id="20" name="Interaktive Schaltfläche: Anfang 19">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206569149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6" name="think-cell Folie" r:id="rId7" imgW="349" imgH="349" progId="TCLayout.ActiveDocument.1">
                  <p:embed/>
                </p:oleObj>
              </mc:Choice>
              <mc:Fallback>
                <p:oleObj name="think-cell Folie" r:id="rId7" imgW="349" imgH="349" progId="TCLayout.ActiveDocument.1">
                  <p:embed/>
                  <p:pic>
                    <p:nvPicPr>
                      <p:cNvPr id="17" name="Objekt 16"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400" dirty="0"/>
              <a:t>Project specifics for </a:t>
            </a:r>
            <a:r>
              <a:rPr lang="de-DE" sz="1400" dirty="0" smtClean="0"/>
              <a:t>TÜV Rheinland:</a:t>
            </a:r>
          </a:p>
          <a:p>
            <a:r>
              <a:rPr lang="de-DE" sz="1400" b="1" dirty="0"/>
              <a:t>Tax data is </a:t>
            </a:r>
            <a:r>
              <a:rPr lang="de-DE" sz="1400" dirty="0"/>
              <a:t>accepted at the invoice header/summary level or at the item level of the invoice</a:t>
            </a:r>
            <a:r>
              <a:rPr lang="de-DE" sz="1400" dirty="0" smtClean="0"/>
              <a:t>.</a:t>
            </a:r>
          </a:p>
          <a:p>
            <a:r>
              <a:rPr lang="de-DE" sz="1400" b="1" dirty="0"/>
              <a:t>Shipping data is </a:t>
            </a:r>
            <a:r>
              <a:rPr lang="de-DE" sz="1400" dirty="0"/>
              <a:t>accepted at the invoice header/summary level or at the line item level. If </a:t>
            </a:r>
            <a:r>
              <a:rPr lang="de-DE" sz="1400" dirty="0" smtClean="0"/>
              <a:t>Collaborative Supply </a:t>
            </a:r>
            <a:r>
              <a:rPr lang="de-DE" sz="1400" dirty="0"/>
              <a:t>Chain is enabled, shipping data is added at the invoice header/summary level.</a:t>
            </a:r>
          </a:p>
        </p:txBody>
      </p:sp>
      <p:sp>
        <p:nvSpPr>
          <p:cNvPr id="7" name="Textplatzhalter 6"/>
          <p:cNvSpPr>
            <a:spLocks noGrp="1"/>
          </p:cNvSpPr>
          <p:nvPr>
            <p:ph type="body" sz="quarter" idx="14"/>
          </p:nvPr>
        </p:nvSpPr>
        <p:spPr/>
        <p:txBody>
          <a:bodyPr/>
          <a:lstStyle/>
          <a:p>
            <a:r>
              <a:rPr lang="de-DE" dirty="0"/>
              <a:t>Supported documents via Ariba </a:t>
            </a:r>
            <a:r>
              <a:rPr lang="de-DE" dirty="0" smtClean="0"/>
              <a:t>Network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7</a:t>
            </a:fld>
            <a:endParaRPr lang="de-DE" dirty="0"/>
          </a:p>
        </p:txBody>
      </p:sp>
      <p:sp>
        <p:nvSpPr>
          <p:cNvPr id="10" name="Datumsplatzhalter 9"/>
          <p:cNvSpPr>
            <a:spLocks noGrp="1"/>
          </p:cNvSpPr>
          <p:nvPr>
            <p:ph type="dt" sz="half" idx="10"/>
          </p:nvPr>
        </p:nvSpPr>
        <p:spPr/>
        <p:txBody>
          <a:bodyPr/>
          <a:lstStyle/>
          <a:p>
            <a:fld id="{B1E07AFE-BE0D-480E-A97B-825B8E28BB6C}" type="datetime1">
              <a:rPr lang="de-DE" smtClean="0"/>
              <a:t>09.03.2022</a:t>
            </a:fld>
            <a:endParaRPr lang="de-DE" dirty="0"/>
          </a:p>
        </p:txBody>
      </p:sp>
      <p:graphicFrame>
        <p:nvGraphicFramePr>
          <p:cNvPr id="2" name="Tabelle 1"/>
          <p:cNvGraphicFramePr>
            <a:graphicFrameLocks noGrp="1"/>
          </p:cNvGraphicFramePr>
          <p:nvPr>
            <p:custDataLst>
              <p:tags r:id="rId4"/>
            </p:custDataLst>
            <p:extLst>
              <p:ext uri="{D42A27DB-BD31-4B8C-83A1-F6EECF244321}">
                <p14:modId xmlns:p14="http://schemas.microsoft.com/office/powerpoint/2010/main" val="3244951490"/>
              </p:ext>
            </p:extLst>
          </p:nvPr>
        </p:nvGraphicFramePr>
        <p:xfrm>
          <a:off x="1630586" y="2997734"/>
          <a:ext cx="8613386" cy="2138680"/>
        </p:xfrm>
        <a:graphic>
          <a:graphicData uri="http://schemas.openxmlformats.org/drawingml/2006/table">
            <a:tbl>
              <a:tblPr firstRow="1" bandRow="1">
                <a:tableStyleId>{5C22544A-7EE6-4342-B048-85BDC9FD1C3A}</a:tableStyleId>
              </a:tblPr>
              <a:tblGrid>
                <a:gridCol w="4306693">
                  <a:extLst>
                    <a:ext uri="{9D8B030D-6E8A-4147-A177-3AD203B41FA5}">
                      <a16:colId xmlns:a16="http://schemas.microsoft.com/office/drawing/2014/main" val="819228235"/>
                    </a:ext>
                  </a:extLst>
                </a:gridCol>
                <a:gridCol w="4306693">
                  <a:extLst>
                    <a:ext uri="{9D8B030D-6E8A-4147-A177-3AD203B41FA5}">
                      <a16:colId xmlns:a16="http://schemas.microsoft.com/office/drawing/2014/main" val="98958521"/>
                    </a:ext>
                  </a:extLst>
                </a:gridCol>
              </a:tblGrid>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dirty="0" smtClean="0">
                          <a:solidFill>
                            <a:schemeClr val="dk1"/>
                          </a:solidFill>
                        </a:rPr>
                        <a:t>Orders</a:t>
                      </a: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rtl="0"/>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0478627"/>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dirty="0" smtClean="0">
                          <a:solidFill>
                            <a:schemeClr val="dk1"/>
                          </a:solidFill>
                        </a:rPr>
                        <a:t>Order </a:t>
                      </a:r>
                      <a:r>
                        <a:rPr lang="de-DE" sz="1200" b="1" dirty="0" err="1" smtClean="0">
                          <a:solidFill>
                            <a:schemeClr val="dk1"/>
                          </a:solidFill>
                        </a:rPr>
                        <a:t>Confirmation</a:t>
                      </a:r>
                      <a:endParaRPr lang="de-DE" sz="1200" b="1" dirty="0" smtClean="0">
                        <a:solidFill>
                          <a:schemeClr val="dk1"/>
                        </a:solidFill>
                      </a:endParaRPr>
                    </a:p>
                    <a:p>
                      <a:pPr marL="176213" indent="0" rtl="0">
                        <a:buNone/>
                      </a:pPr>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complete purchase order or line item.</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Invoices </a:t>
                      </a:r>
                      <a:r>
                        <a:rPr lang="de-DE" sz="1200" b="1" i="0" u="none" strike="noStrike" kern="1200" baseline="0" dirty="0" err="1" smtClean="0">
                          <a:solidFill>
                            <a:schemeClr val="dk1"/>
                          </a:solidFill>
                          <a:latin typeface="+mn-lt"/>
                          <a:ea typeface="+mn-ea"/>
                          <a:cs typeface="+mn-cs"/>
                        </a:rPr>
                        <a:t>for</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Blanket</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Purchase</a:t>
                      </a:r>
                      <a:r>
                        <a:rPr lang="de-DE" sz="1200" b="1" i="0" u="none" strike="noStrike" kern="1200" baseline="0" dirty="0" smtClean="0">
                          <a:solidFill>
                            <a:schemeClr val="dk1"/>
                          </a:solidFill>
                          <a:latin typeface="+mn-lt"/>
                          <a:ea typeface="+mn-ea"/>
                          <a:cs typeface="+mn-cs"/>
                        </a:rPr>
                        <a:t> Orders</a:t>
                      </a:r>
                    </a:p>
                    <a:p>
                      <a:pPr marL="0" indent="176213" rtl="0"/>
                      <a:r>
                        <a:rPr lang="de-DE" sz="1100" dirty="0" err="1" smtClean="0">
                          <a:solidFill>
                            <a:schemeClr val="dk1"/>
                          </a:solidFill>
                        </a:rPr>
                        <a:t>Compared</a:t>
                      </a:r>
                      <a:r>
                        <a:rPr lang="de-DE" sz="1100" dirty="0" smtClean="0">
                          <a:solidFill>
                            <a:schemeClr val="dk1"/>
                          </a:solidFill>
                        </a:rPr>
                        <a:t> with a blanket purchase order.</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53928618"/>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i="0" u="none" strike="noStrike" kern="1200" baseline="0" dirty="0" smtClean="0">
                          <a:solidFill>
                            <a:schemeClr val="dk1"/>
                          </a:solidFill>
                          <a:latin typeface="+mn-lt"/>
                          <a:ea typeface="+mn-ea"/>
                          <a:cs typeface="+mn-cs"/>
                        </a:rPr>
                        <a:t>Shipping </a:t>
                      </a:r>
                      <a:r>
                        <a:rPr lang="de-DE" sz="1200" b="1" i="0" u="none" strike="noStrike" kern="1200" baseline="0" dirty="0" err="1" smtClean="0">
                          <a:solidFill>
                            <a:schemeClr val="dk1"/>
                          </a:solidFill>
                          <a:latin typeface="+mn-lt"/>
                          <a:ea typeface="+mn-ea"/>
                          <a:cs typeface="+mn-cs"/>
                        </a:rPr>
                        <a:t>Notifications</a:t>
                      </a:r>
                      <a:r>
                        <a:rPr lang="de-DE" sz="1200" b="1" i="0" u="none" strike="noStrike" kern="1200" baseline="0" dirty="0" smtClean="0">
                          <a:solidFill>
                            <a:schemeClr val="dk1"/>
                          </a:solidFill>
                          <a:latin typeface="+mn-lt"/>
                          <a:ea typeface="+mn-ea"/>
                          <a:cs typeface="+mn-cs"/>
                        </a:rPr>
                        <a:t>/</a:t>
                      </a:r>
                      <a:r>
                        <a:rPr lang="de-DE" sz="1200" b="1" i="0" u="none" strike="noStrike" kern="1200" baseline="0" dirty="0" err="1" smtClean="0">
                          <a:solidFill>
                            <a:schemeClr val="dk1"/>
                          </a:solidFill>
                          <a:latin typeface="+mn-lt"/>
                          <a:ea typeface="+mn-ea"/>
                          <a:cs typeface="+mn-cs"/>
                        </a:rPr>
                        <a:t>Delivery</a:t>
                      </a:r>
                      <a:r>
                        <a:rPr lang="de-DE" sz="1200" b="1" i="0" u="none" strike="noStrike" kern="1200" baseline="0" dirty="0" smtClean="0">
                          <a:solidFill>
                            <a:schemeClr val="dk1"/>
                          </a:solidFill>
                          <a:latin typeface="+mn-lt"/>
                          <a:ea typeface="+mn-ea"/>
                          <a:cs typeface="+mn-cs"/>
                        </a:rPr>
                        <a:t> Notes</a:t>
                      </a:r>
                      <a:endParaRPr lang="de-DE" sz="1200" b="0" i="0" u="none" strike="noStrike" kern="1200" baseline="0" dirty="0" smtClean="0">
                        <a:solidFill>
                          <a:schemeClr val="dk1"/>
                        </a:solidFill>
                        <a:latin typeface="+mn-lt"/>
                        <a:ea typeface="+mn-ea"/>
                        <a:cs typeface="+mn-cs"/>
                      </a:endParaRPr>
                    </a:p>
                    <a:p>
                      <a:pPr marL="179388" indent="-3175" rtl="0">
                        <a:buNone/>
                      </a:pPr>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purchase order </a:t>
                      </a:r>
                      <a:r>
                        <a:rPr lang="de-DE" sz="1100" b="0" i="0" u="none" strike="noStrike" kern="1200" baseline="0" dirty="0" err="1" smtClean="0">
                          <a:solidFill>
                            <a:schemeClr val="dk1"/>
                          </a:solidFill>
                          <a:latin typeface="+mn-lt"/>
                          <a:ea typeface="+mn-ea"/>
                          <a:cs typeface="+mn-cs"/>
                        </a:rPr>
                        <a:t>when</a:t>
                      </a:r>
                      <a:r>
                        <a:rPr lang="de-DE" sz="1100" b="0" i="0" u="none" strike="noStrike" kern="1200" baseline="0" dirty="0" smtClean="0">
                          <a:solidFill>
                            <a:schemeClr val="dk1"/>
                          </a:solidFill>
                          <a:latin typeface="+mn-lt"/>
                          <a:ea typeface="+mn-ea"/>
                          <a:cs typeface="+mn-cs"/>
                        </a:rPr>
                        <a:t> PO </a:t>
                      </a:r>
                      <a:r>
                        <a:rPr lang="de-DE" sz="1100" b="0" i="0" u="none" strike="noStrike" kern="1200" baseline="0" dirty="0" err="1" smtClean="0">
                          <a:solidFill>
                            <a:schemeClr val="dk1"/>
                          </a:solidFill>
                          <a:latin typeface="+mn-lt"/>
                          <a:ea typeface="+mn-ea"/>
                          <a:cs typeface="+mn-cs"/>
                        </a:rPr>
                        <a:t>items</a:t>
                      </a:r>
                      <a:r>
                        <a:rPr lang="de-DE" sz="1100" b="0" i="0" u="none" strike="noStrike" kern="1200" baseline="0" dirty="0" smtClean="0">
                          <a:solidFill>
                            <a:schemeClr val="dk1"/>
                          </a:solidFill>
                          <a:latin typeface="+mn-lt"/>
                          <a:ea typeface="+mn-ea"/>
                          <a:cs typeface="+mn-cs"/>
                        </a:rPr>
                        <a:t> are shipped.</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Service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dirty="0" smtClean="0">
                          <a:solidFill>
                            <a:schemeClr val="dk1"/>
                          </a:solidFill>
                        </a:rPr>
                        <a:t>Invoices requiring details of service items.</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28998712"/>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err="1" smtClean="0">
                          <a:solidFill>
                            <a:schemeClr val="dk1"/>
                          </a:solidFill>
                          <a:latin typeface="+mn-lt"/>
                          <a:ea typeface="+mn-ea"/>
                          <a:cs typeface="+mn-cs"/>
                        </a:rPr>
                        <a:t>Detailed</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single purchase order that refers to one item.</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err="1" smtClean="0">
                          <a:solidFill>
                            <a:schemeClr val="dk1"/>
                          </a:solidFill>
                          <a:latin typeface="+mn-lt"/>
                          <a:ea typeface="+mn-ea"/>
                          <a:cs typeface="+mn-cs"/>
                        </a:rPr>
                        <a:t>Invoice</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Corrections</a:t>
                      </a:r>
                      <a:endParaRPr lang="de-DE" sz="1200" b="1" i="0" u="none" strike="noStrike" kern="1200" baseline="0" dirty="0" smtClean="0">
                        <a:solidFill>
                          <a:schemeClr val="dk1"/>
                        </a:solidFill>
                        <a:latin typeface="+mn-lt"/>
                        <a:ea typeface="+mn-ea"/>
                        <a:cs typeface="+mn-cs"/>
                      </a:endParaRPr>
                    </a:p>
                    <a:p>
                      <a:pPr marL="0" indent="176213" rtl="0"/>
                      <a:r>
                        <a:rPr lang="de-DE" sz="1100" dirty="0" smtClean="0">
                          <a:solidFill>
                            <a:schemeClr val="dk1"/>
                          </a:solidFill>
                        </a:rPr>
                        <a:t>Item level corrections; price/quantity corrections.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072110"/>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Partial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with a specific item from a single purchase order.</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71450" indent="-171450">
                        <a:buClr>
                          <a:srgbClr val="0070C0"/>
                        </a:buClr>
                        <a:buFont typeface="Wingdings" panose="05000000000000000000" pitchFamily="2" charset="2"/>
                        <a:buChar char="§"/>
                      </a:pPr>
                      <a:r>
                        <a:rPr lang="de-DE" sz="1200" b="1" dirty="0" smtClean="0"/>
                        <a:t>Performance record sheets.</a:t>
                      </a:r>
                    </a:p>
                    <a:p>
                      <a:pPr marL="0" indent="176213" algn="l" defTabSz="1219170" rtl="0" eaLnBrk="1" latinLnBrk="0" hangingPunct="1"/>
                      <a:r>
                        <a:rPr lang="de-DE" sz="1100" kern="1200" dirty="0" err="1" smtClean="0">
                          <a:solidFill>
                            <a:schemeClr val="dk1"/>
                          </a:solidFill>
                          <a:latin typeface="+mn-lt"/>
                          <a:ea typeface="+mn-ea"/>
                          <a:cs typeface="+mn-cs"/>
                        </a:rPr>
                        <a:t>Compared</a:t>
                      </a:r>
                      <a:r>
                        <a:rPr lang="de-DE" sz="1100" kern="1200" dirty="0" smtClean="0">
                          <a:solidFill>
                            <a:schemeClr val="dk1"/>
                          </a:solidFill>
                          <a:latin typeface="+mn-lt"/>
                          <a:ea typeface="+mn-ea"/>
                          <a:cs typeface="+mn-cs"/>
                        </a:rPr>
                        <a:t> </a:t>
                      </a:r>
                      <a:r>
                        <a:rPr lang="de-DE" sz="1100" kern="1200" dirty="0" err="1" smtClean="0">
                          <a:solidFill>
                            <a:schemeClr val="dk1"/>
                          </a:solidFill>
                          <a:latin typeface="+mn-lt"/>
                          <a:ea typeface="+mn-ea"/>
                          <a:cs typeface="+mn-cs"/>
                        </a:rPr>
                        <a:t>with</a:t>
                      </a:r>
                      <a:r>
                        <a:rPr lang="de-DE" sz="1100" kern="1200" dirty="0" smtClean="0">
                          <a:solidFill>
                            <a:schemeClr val="dk1"/>
                          </a:solidFill>
                          <a:latin typeface="+mn-lt"/>
                          <a:ea typeface="+mn-ea"/>
                          <a:cs typeface="+mn-cs"/>
                        </a:rPr>
                        <a:t> a single purchase order that refers </a:t>
                      </a:r>
                      <a:r>
                        <a:rPr lang="de-DE" sz="1100" kern="1200" dirty="0" err="1" smtClean="0">
                          <a:solidFill>
                            <a:schemeClr val="dk1"/>
                          </a:solidFill>
                          <a:latin typeface="+mn-lt"/>
                          <a:ea typeface="+mn-ea"/>
                          <a:cs typeface="+mn-cs"/>
                        </a:rPr>
                        <a:t>to</a:t>
                      </a:r>
                      <a:r>
                        <a:rPr lang="de-DE" sz="1100" kern="1200" dirty="0" smtClean="0">
                          <a:solidFill>
                            <a:schemeClr val="dk1"/>
                          </a:solidFill>
                          <a:latin typeface="+mn-lt"/>
                          <a:ea typeface="+mn-ea"/>
                          <a:cs typeface="+mn-cs"/>
                        </a:rPr>
                        <a:t> a</a:t>
                      </a:r>
                      <a:r>
                        <a:rPr lang="de-DE" sz="1100" kern="1200" baseline="0" dirty="0" smtClean="0">
                          <a:solidFill>
                            <a:schemeClr val="dk1"/>
                          </a:solidFill>
                          <a:latin typeface="+mn-lt"/>
                          <a:ea typeface="+mn-ea"/>
                          <a:cs typeface="+mn-cs"/>
                        </a:rPr>
                        <a:t> </a:t>
                      </a:r>
                      <a:r>
                        <a:rPr lang="de-DE" sz="1100" kern="1200" baseline="0" dirty="0" err="1" smtClean="0">
                          <a:solidFill>
                            <a:schemeClr val="dk1"/>
                          </a:solidFill>
                          <a:latin typeface="+mn-lt"/>
                          <a:ea typeface="+mn-ea"/>
                          <a:cs typeface="+mn-cs"/>
                        </a:rPr>
                        <a:t>line</a:t>
                      </a:r>
                      <a:r>
                        <a:rPr lang="de-DE" sz="1100" kern="1200" baseline="0" dirty="0" smtClean="0">
                          <a:solidFill>
                            <a:schemeClr val="dk1"/>
                          </a:solidFill>
                          <a:latin typeface="+mn-lt"/>
                          <a:ea typeface="+mn-ea"/>
                          <a:cs typeface="+mn-cs"/>
                        </a:rPr>
                        <a:t> item</a:t>
                      </a:r>
                      <a:endParaRPr lang="de-DE" sz="11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2986077"/>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5" name="Interaktive Schaltfläche: Anfang 14">
            <a:hlinkClick r:id="" action="ppaction://noaction"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32670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37124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2"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167216" y="1701554"/>
            <a:ext cx="547276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There is an option to add taxes, shipping dates, handling charges, cash discounts, notes and attachments to contract invoices.</a:t>
            </a:r>
          </a:p>
          <a:p>
            <a:pPr marL="0" indent="0">
              <a:buNone/>
            </a:pPr>
            <a:endParaRPr lang="de-DE" dirty="0" smtClean="0"/>
          </a:p>
          <a:p>
            <a:pPr marL="0" indent="0">
              <a:buNone/>
            </a:pPr>
            <a:r>
              <a:rPr lang="de-DE" dirty="0" smtClean="0"/>
              <a:t>To add items to the invoice:</a:t>
            </a:r>
          </a:p>
          <a:p>
            <a:pPr marL="342900" indent="-342900">
              <a:buFont typeface="+mj-lt"/>
              <a:buAutoNum type="arabicPeriod"/>
            </a:pPr>
            <a:r>
              <a:rPr lang="de-DE" b="1" dirty="0" smtClean="0"/>
              <a:t>Select </a:t>
            </a:r>
            <a:r>
              <a:rPr lang="de-DE" dirty="0" smtClean="0"/>
              <a:t>catalog and non-catalog options.</a:t>
            </a:r>
          </a:p>
          <a:p>
            <a:pPr marL="342900" indent="-342900">
              <a:buFont typeface="+mj-lt"/>
              <a:buAutoNum type="arabicPeriod"/>
            </a:pPr>
            <a:r>
              <a:rPr lang="de-DE" b="1" dirty="0" smtClean="0"/>
              <a:t>Fill in </a:t>
            </a:r>
            <a:r>
              <a:rPr lang="de-DE" dirty="0" smtClean="0"/>
              <a:t>the mandatory fields marked with an asterisk (*).</a:t>
            </a:r>
          </a:p>
          <a:p>
            <a:pPr marL="342900" indent="-342900">
              <a:buFont typeface="+mj-lt"/>
              <a:buAutoNum type="arabicPeriod"/>
            </a:pPr>
            <a:r>
              <a:rPr lang="de-DE" b="1" dirty="0" smtClean="0"/>
              <a:t>Update </a:t>
            </a:r>
            <a:r>
              <a:rPr lang="de-DE" dirty="0" smtClean="0"/>
              <a:t>the total amount.</a:t>
            </a:r>
          </a:p>
          <a:p>
            <a:pPr marL="342900" indent="-342900">
              <a:buFont typeface="+mj-lt"/>
              <a:buAutoNum type="arabicPeriod"/>
            </a:pPr>
            <a:r>
              <a:rPr lang="de-DE" b="1" dirty="0" smtClean="0"/>
              <a:t>Click </a:t>
            </a:r>
            <a:r>
              <a:rPr lang="de-DE" dirty="0" smtClean="0"/>
              <a:t>the "Submit" button to submit the invoice.</a:t>
            </a:r>
          </a:p>
          <a:p>
            <a:pPr marL="0" indent="0">
              <a:buNone/>
            </a:pPr>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 </a:t>
            </a:r>
            <a:r>
              <a:rPr lang="de-DE" dirty="0" err="1"/>
              <a:t>Contract</a:t>
            </a:r>
            <a:r>
              <a:rPr lang="de-DE" dirty="0"/>
              <a:t> </a:t>
            </a:r>
          </a:p>
        </p:txBody>
      </p:sp>
      <p:sp>
        <p:nvSpPr>
          <p:cNvPr id="8" name="Text Placeholder 7"/>
          <p:cNvSpPr>
            <a:spLocks noGrp="1"/>
          </p:cNvSpPr>
          <p:nvPr>
            <p:ph type="body" sz="quarter" idx="13"/>
          </p:nvPr>
        </p:nvSpPr>
        <p:spPr bwMode="gray"/>
        <p:txBody>
          <a:bodyPr/>
          <a:lstStyle/>
          <a:p>
            <a:r>
              <a:rPr lang="de-DE" dirty="0" smtClean="0">
                <a:solidFill>
                  <a:schemeClr val="tx2"/>
                </a:solidFill>
              </a:rPr>
              <a:t>Options at header and item level.</a:t>
            </a:r>
            <a:endParaRPr lang="de-DE" dirty="0">
              <a:solidFill>
                <a:schemeClr val="tx2"/>
              </a:solidFill>
            </a:endParaRPr>
          </a:p>
        </p:txBody>
      </p:sp>
      <p:sp>
        <p:nvSpPr>
          <p:cNvPr id="5" name="Datumsplatzhalter 4"/>
          <p:cNvSpPr>
            <a:spLocks noGrp="1"/>
          </p:cNvSpPr>
          <p:nvPr>
            <p:ph type="dt" sz="half" idx="10"/>
          </p:nvPr>
        </p:nvSpPr>
        <p:spPr/>
        <p:txBody>
          <a:bodyPr/>
          <a:lstStyle/>
          <a:p>
            <a:fld id="{8478C72F-9315-4D5B-AD84-DBDACF9E1B72}"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70</a:t>
            </a:fld>
            <a:endParaRPr lang="de-DE" dirty="0"/>
          </a:p>
        </p:txBody>
      </p:sp>
      <p:grpSp>
        <p:nvGrpSpPr>
          <p:cNvPr id="13" name="Gruppieren 12"/>
          <p:cNvGrpSpPr/>
          <p:nvPr/>
        </p:nvGrpSpPr>
        <p:grpSpPr>
          <a:xfrm>
            <a:off x="10243972" y="729374"/>
            <a:ext cx="1368010" cy="216000"/>
            <a:chOff x="7535466" y="689508"/>
            <a:chExt cx="1368010" cy="216000"/>
          </a:xfrm>
        </p:grpSpPr>
        <p:sp>
          <p:nvSpPr>
            <p:cNvPr id="15" name="Interaktive Schaltfläche: Nächste(r) oder Weiter 1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Zurück oder Vorherige(r) 1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a:xfrm>
            <a:off x="1709807" y="6266759"/>
            <a:ext cx="6552400" cy="360000"/>
          </a:xfrm>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573586" y="1425952"/>
            <a:ext cx="1410514" cy="2050871"/>
          </a:xfrm>
          <a:prstGeom prst="rect">
            <a:avLst/>
          </a:prstGeom>
        </p:spPr>
      </p:pic>
      <p:pic>
        <p:nvPicPr>
          <p:cNvPr id="19" name="Grafik 18"/>
          <p:cNvPicPr>
            <a:picLocks noChangeAspect="1"/>
          </p:cNvPicPr>
          <p:nvPr/>
        </p:nvPicPr>
        <p:blipFill>
          <a:blip r:embed="rId10"/>
          <a:stretch>
            <a:fillRect/>
          </a:stretch>
        </p:blipFill>
        <p:spPr>
          <a:xfrm>
            <a:off x="2638726" y="1442534"/>
            <a:ext cx="1656230" cy="1990739"/>
          </a:xfrm>
          <a:prstGeom prst="rect">
            <a:avLst/>
          </a:prstGeom>
        </p:spPr>
      </p:pic>
      <p:pic>
        <p:nvPicPr>
          <p:cNvPr id="20" name="Grafik 19"/>
          <p:cNvPicPr>
            <a:picLocks noChangeAspect="1"/>
          </p:cNvPicPr>
          <p:nvPr/>
        </p:nvPicPr>
        <p:blipFill>
          <a:blip r:embed="rId11"/>
          <a:stretch>
            <a:fillRect/>
          </a:stretch>
        </p:blipFill>
        <p:spPr>
          <a:xfrm>
            <a:off x="552288" y="3488735"/>
            <a:ext cx="5326888" cy="2395138"/>
          </a:xfrm>
          <a:prstGeom prst="rect">
            <a:avLst/>
          </a:prstGeom>
        </p:spPr>
      </p:pic>
      <p:pic>
        <p:nvPicPr>
          <p:cNvPr id="21" name="Grafik 20"/>
          <p:cNvPicPr>
            <a:picLocks noChangeAspect="1"/>
          </p:cNvPicPr>
          <p:nvPr/>
        </p:nvPicPr>
        <p:blipFill>
          <a:blip r:embed="rId12"/>
          <a:stretch>
            <a:fillRect/>
          </a:stretch>
        </p:blipFill>
        <p:spPr>
          <a:xfrm>
            <a:off x="6527266" y="4420672"/>
            <a:ext cx="3381754" cy="1722781"/>
          </a:xfrm>
          <a:prstGeom prst="rect">
            <a:avLst/>
          </a:prstGeom>
        </p:spPr>
      </p:pic>
      <p:sp>
        <p:nvSpPr>
          <p:cNvPr id="22" name="Interaktive Schaltfläche: Anfang 21">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573586" y="5982885"/>
            <a:ext cx="1921119" cy="216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636450" y="5927423"/>
            <a:ext cx="1858255"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5"/>
              </a:rPr>
              <a:t>Are no articles displayed?</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764521662"/>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1830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6"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To create an invoice correction for an entire invoice:</a:t>
            </a:r>
          </a:p>
          <a:p>
            <a:pPr marL="342900" indent="-342900">
              <a:buFont typeface="+mj-lt"/>
              <a:buAutoNum type="arabicPeriod"/>
            </a:pPr>
            <a:r>
              <a:rPr lang="de-DE" sz="1200" b="1" dirty="0" smtClean="0"/>
              <a:t>Select the Inbox </a:t>
            </a:r>
            <a:r>
              <a:rPr lang="de-DE" sz="1200" dirty="0" smtClean="0"/>
              <a:t>tab. </a:t>
            </a:r>
          </a:p>
          <a:p>
            <a:pPr marL="342900" indent="-342900">
              <a:buFont typeface="+mj-lt"/>
              <a:buAutoNum type="arabicPeriod"/>
            </a:pPr>
            <a:r>
              <a:rPr lang="de-DE" sz="1200" b="1" dirty="0" smtClean="0"/>
              <a:t>Select the </a:t>
            </a:r>
            <a:r>
              <a:rPr lang="de-DE" sz="1200" dirty="0" smtClean="0"/>
              <a:t>purchase order to be corrected by activating the radio button on the purchase order.</a:t>
            </a:r>
          </a:p>
          <a:p>
            <a:pPr marL="342900" indent="-342900">
              <a:buFont typeface="+mj-lt"/>
              <a:buAutoNum type="arabicPeriod"/>
            </a:pPr>
            <a:r>
              <a:rPr lang="de-DE" sz="1200" dirty="0" smtClean="0"/>
              <a:t>Click </a:t>
            </a:r>
            <a:r>
              <a:rPr lang="de-DE" sz="1200" b="1" dirty="0" smtClean="0"/>
              <a:t>Create Invoice </a:t>
            </a:r>
            <a:r>
              <a:rPr lang="de-DE" sz="1200" dirty="0" smtClean="0"/>
              <a:t>and select Invoice </a:t>
            </a:r>
            <a:r>
              <a:rPr lang="de-DE" sz="1200" b="1" dirty="0" smtClean="0"/>
              <a:t>Correction </a:t>
            </a:r>
            <a:r>
              <a:rPr lang="de-DE" sz="1200" dirty="0" smtClean="0"/>
              <a:t>or select </a:t>
            </a:r>
            <a:r>
              <a:rPr lang="de-DE" sz="1200" b="1" dirty="0" smtClean="0"/>
              <a:t>Invoice Correction </a:t>
            </a:r>
            <a:r>
              <a:rPr lang="de-DE" sz="1200" dirty="0" smtClean="0"/>
              <a:t>from the </a:t>
            </a:r>
            <a:r>
              <a:rPr lang="de-DE" sz="1200" b="1" dirty="0" smtClean="0"/>
              <a:t>Actions </a:t>
            </a:r>
            <a:r>
              <a:rPr lang="de-DE" sz="1200" dirty="0" smtClean="0"/>
              <a:t>drop-down menu.</a:t>
            </a:r>
          </a:p>
          <a:p>
            <a:pPr marL="342900" indent="-342900">
              <a:buFont typeface="+mj-lt"/>
              <a:buAutoNum type="arabicPeriod"/>
            </a:pPr>
            <a:r>
              <a:rPr lang="de-DE" sz="1200" b="1" dirty="0" smtClean="0"/>
              <a:t>Enter </a:t>
            </a:r>
            <a:r>
              <a:rPr lang="de-DE" sz="1200" dirty="0" smtClean="0"/>
              <a:t>the required data in the invoice correction form (invoice amount and tax amounts are automatically displayed as negative). Fill in all mandatory fields marked with an asterisk (*). </a:t>
            </a:r>
          </a:p>
          <a:p>
            <a:pPr marL="342900" indent="-342900">
              <a:buFont typeface="+mj-lt"/>
              <a:buAutoNum type="arabicPeriod"/>
            </a:pPr>
            <a:r>
              <a:rPr lang="de-DE" sz="1200" b="1" dirty="0" smtClean="0"/>
              <a:t>Click on "Next". </a:t>
            </a:r>
            <a:endParaRPr lang="de-DE" sz="1200" dirty="0" smtClean="0"/>
          </a:p>
          <a:p>
            <a:pPr marL="342900" indent="-342900">
              <a:buFont typeface="+mj-lt"/>
              <a:buAutoNum type="arabicPeriod"/>
            </a:pPr>
            <a:r>
              <a:rPr lang="de-DE" sz="1200" b="1" dirty="0" smtClean="0"/>
              <a:t>Check the </a:t>
            </a:r>
            <a:r>
              <a:rPr lang="de-DE" sz="1200" dirty="0" smtClean="0"/>
              <a:t>invoice correction. </a:t>
            </a:r>
          </a:p>
          <a:p>
            <a:pPr marL="342900" indent="-342900">
              <a:buFont typeface="+mj-lt"/>
              <a:buAutoNum type="arabicPeriod"/>
            </a:pPr>
            <a:r>
              <a:rPr lang="de-DE" sz="1200" b="1" dirty="0" smtClean="0"/>
              <a:t>Click </a:t>
            </a:r>
            <a:r>
              <a:rPr lang="de-DE" sz="1200" dirty="0" smtClean="0"/>
              <a:t>on "Submit".</a:t>
            </a:r>
          </a:p>
          <a:p>
            <a:pPr marL="0" indent="0">
              <a:buNone/>
            </a:pPr>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a </a:t>
            </a:r>
            <a:r>
              <a:rPr lang="de-DE" dirty="0" err="1" smtClean="0"/>
              <a:t>Credit</a:t>
            </a:r>
            <a:r>
              <a:rPr lang="de-DE" dirty="0" smtClean="0"/>
              <a:t> Memo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  Head level.</a:t>
            </a:r>
            <a:endParaRPr lang="de-DE" dirty="0">
              <a:solidFill>
                <a:schemeClr val="tx2"/>
              </a:solidFill>
            </a:endParaRPr>
          </a:p>
        </p:txBody>
      </p:sp>
      <p:sp>
        <p:nvSpPr>
          <p:cNvPr id="5" name="Datumsplatzhalter 4"/>
          <p:cNvSpPr>
            <a:spLocks noGrp="1"/>
          </p:cNvSpPr>
          <p:nvPr>
            <p:ph type="dt" sz="half" idx="10"/>
          </p:nvPr>
        </p:nvSpPr>
        <p:spPr/>
        <p:txBody>
          <a:bodyPr/>
          <a:lstStyle/>
          <a:p>
            <a:fld id="{8C60A286-0C6C-4805-B1CF-33EB7101092A}"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71</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700" dirty="0"/>
          </a:p>
        </p:txBody>
      </p:sp>
      <p:grpSp>
        <p:nvGrpSpPr>
          <p:cNvPr id="20" name="Gruppieren 19"/>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4" name="Textplatzhalter 3"/>
          <p:cNvSpPr txBox="1">
            <a:spLocks/>
          </p:cNvSpPr>
          <p:nvPr>
            <p:custDataLst>
              <p:tags r:id="rId6"/>
            </p:custDataLst>
          </p:nvPr>
        </p:nvSpPr>
        <p:spPr bwMode="gray">
          <a:xfrm>
            <a:off x="6328177" y="4895693"/>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700" dirty="0">
              <a:solidFill>
                <a:prstClr val="black"/>
              </a:solidFill>
            </a:endParaRPr>
          </a:p>
        </p:txBody>
      </p:sp>
      <p:pic>
        <p:nvPicPr>
          <p:cNvPr id="13" name="Grafik 12"/>
          <p:cNvPicPr>
            <a:picLocks noChangeAspect="1"/>
          </p:cNvPicPr>
          <p:nvPr/>
        </p:nvPicPr>
        <p:blipFill>
          <a:blip r:embed="rId11"/>
          <a:stretch>
            <a:fillRect/>
          </a:stretch>
        </p:blipFill>
        <p:spPr>
          <a:xfrm>
            <a:off x="550436" y="1461567"/>
            <a:ext cx="5444530" cy="427254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37040071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4017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15306" y="1701554"/>
            <a:ext cx="482467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To create an item-level invoice correction for an invoice: </a:t>
            </a:r>
          </a:p>
          <a:p>
            <a:pPr marL="342900" indent="-342900">
              <a:buFont typeface="+mj-lt"/>
              <a:buAutoNum type="arabicPeriod"/>
            </a:pPr>
            <a:r>
              <a:rPr lang="de-DE" b="1" dirty="0" smtClean="0"/>
              <a:t>Select the Outbox </a:t>
            </a:r>
            <a:r>
              <a:rPr lang="de-DE" dirty="0" smtClean="0"/>
              <a:t>tab.</a:t>
            </a:r>
          </a:p>
          <a:p>
            <a:pPr marL="342900" indent="-342900">
              <a:buFont typeface="+mj-lt"/>
              <a:buAutoNum type="arabicPeriod"/>
            </a:pPr>
            <a:r>
              <a:rPr lang="de-DE" b="1" dirty="0" smtClean="0"/>
              <a:t>Select the </a:t>
            </a:r>
            <a:r>
              <a:rPr lang="de-DE" dirty="0" smtClean="0"/>
              <a:t>previously created invoice.</a:t>
            </a:r>
          </a:p>
          <a:p>
            <a:pPr marL="342900" indent="-342900">
              <a:buFont typeface="+mj-lt"/>
              <a:buAutoNum type="arabicPeriod"/>
            </a:pPr>
            <a:r>
              <a:rPr lang="de-DE" dirty="0" smtClean="0"/>
              <a:t>In the Invoice view, </a:t>
            </a:r>
            <a:r>
              <a:rPr lang="de-DE" b="1" dirty="0" smtClean="0"/>
              <a:t>click the Create Invoice Correction at Line Item Level </a:t>
            </a:r>
            <a:r>
              <a:rPr lang="de-DE" dirty="0" smtClean="0"/>
              <a:t>button.</a:t>
            </a:r>
          </a:p>
          <a:p>
            <a:pPr marL="342900" indent="-342900">
              <a:buFont typeface="+mj-lt"/>
              <a:buAutoNum type="arabicPeriod"/>
            </a:pPr>
            <a:r>
              <a:rPr lang="de-DE" b="1" dirty="0" smtClean="0"/>
              <a:t>Enter </a:t>
            </a:r>
            <a:r>
              <a:rPr lang="de-DE" dirty="0" smtClean="0"/>
              <a:t>the required data in the invoice correction form (invoice amount and tax amounts are automatically displayed as negative). Fill in all mandatory fields marked with an asterisk (*). </a:t>
            </a:r>
          </a:p>
          <a:p>
            <a:pPr marL="342900" indent="-342900">
              <a:buFont typeface="+mj-lt"/>
              <a:buAutoNum type="arabicPeriod"/>
            </a:pPr>
            <a:r>
              <a:rPr lang="de-DE" b="1" dirty="0" smtClean="0"/>
              <a:t>Click on "Next".</a:t>
            </a:r>
          </a:p>
          <a:p>
            <a:pPr marL="342900" indent="-342900">
              <a:buFont typeface="+mj-lt"/>
              <a:buAutoNum type="arabicPeriod"/>
            </a:pPr>
            <a:r>
              <a:rPr lang="de-DE" b="1" dirty="0" smtClean="0"/>
              <a:t>Check the </a:t>
            </a:r>
            <a:r>
              <a:rPr lang="de-DE" dirty="0" smtClean="0"/>
              <a:t>invoice correction. </a:t>
            </a:r>
          </a:p>
          <a:p>
            <a:pPr marL="342900" indent="-342900">
              <a:buFont typeface="+mj-lt"/>
              <a:buAutoNum type="arabicPeriod"/>
            </a:pPr>
            <a:r>
              <a:rPr lang="de-DE" b="1" dirty="0" smtClean="0"/>
              <a:t>Click </a:t>
            </a:r>
            <a:r>
              <a:rPr lang="de-DE" dirty="0" smtClean="0"/>
              <a:t>on "Submit". </a:t>
            </a:r>
            <a:endParaRPr lang="de-DE" dirty="0"/>
          </a:p>
        </p:txBody>
      </p:sp>
      <p:sp>
        <p:nvSpPr>
          <p:cNvPr id="2" name="Title 1"/>
          <p:cNvSpPr>
            <a:spLocks noGrp="1"/>
          </p:cNvSpPr>
          <p:nvPr>
            <p:ph type="title"/>
          </p:nvPr>
        </p:nvSpPr>
        <p:spPr bwMode="gray"/>
        <p:txBody>
          <a:bodyPr vert="horz"/>
          <a:lstStyle/>
          <a:p>
            <a:r>
              <a:rPr lang="de-DE" dirty="0" err="1"/>
              <a:t>Creating</a:t>
            </a:r>
            <a:r>
              <a:rPr lang="de-DE" dirty="0"/>
              <a:t> a </a:t>
            </a:r>
            <a:r>
              <a:rPr lang="de-DE" dirty="0" err="1"/>
              <a:t>Credit</a:t>
            </a:r>
            <a:r>
              <a:rPr lang="de-DE" dirty="0"/>
              <a:t> Memo </a:t>
            </a:r>
          </a:p>
        </p:txBody>
      </p:sp>
      <p:sp>
        <p:nvSpPr>
          <p:cNvPr id="8" name="Text Placeholder 7"/>
          <p:cNvSpPr>
            <a:spLocks noGrp="1"/>
          </p:cNvSpPr>
          <p:nvPr>
            <p:ph type="body" sz="quarter" idx="13"/>
          </p:nvPr>
        </p:nvSpPr>
        <p:spPr bwMode="gray"/>
        <p:txBody>
          <a:bodyPr/>
          <a:lstStyle/>
          <a:p>
            <a:r>
              <a:rPr lang="de-DE" dirty="0" smtClean="0">
                <a:solidFill>
                  <a:schemeClr val="tx2"/>
                </a:solidFill>
              </a:rPr>
              <a:t>B.  Item Level Details.</a:t>
            </a:r>
            <a:endParaRPr lang="de-DE" dirty="0">
              <a:solidFill>
                <a:schemeClr val="tx2"/>
              </a:solidFill>
            </a:endParaRPr>
          </a:p>
        </p:txBody>
      </p:sp>
      <p:sp>
        <p:nvSpPr>
          <p:cNvPr id="5" name="Datumsplatzhalter 4"/>
          <p:cNvSpPr>
            <a:spLocks noGrp="1"/>
          </p:cNvSpPr>
          <p:nvPr>
            <p:ph type="dt" sz="half" idx="10"/>
          </p:nvPr>
        </p:nvSpPr>
        <p:spPr/>
        <p:txBody>
          <a:bodyPr/>
          <a:lstStyle/>
          <a:p>
            <a:fld id="{9F525650-1B69-4FD5-A82F-D2C098BC6BFD}"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72</a:t>
            </a:fld>
            <a:endParaRPr lang="de-DE" dirty="0"/>
          </a:p>
        </p:txBody>
      </p:sp>
      <p:grpSp>
        <p:nvGrpSpPr>
          <p:cNvPr id="15" name="Gruppieren 14"/>
          <p:cNvGrpSpPr/>
          <p:nvPr/>
        </p:nvGrpSpPr>
        <p:grpSpPr>
          <a:xfrm>
            <a:off x="10243972" y="729374"/>
            <a:ext cx="1368010" cy="216000"/>
            <a:chOff x="7535466" y="689508"/>
            <a:chExt cx="1368010" cy="216000"/>
          </a:xfrm>
        </p:grpSpPr>
        <p:sp>
          <p:nvSpPr>
            <p:cNvPr id="19" name="Interaktive Schaltfläche: Nächste(r) oder Weiter 18">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0" name="Grafik 9"/>
          <p:cNvPicPr>
            <a:picLocks noChangeAspect="1"/>
          </p:cNvPicPr>
          <p:nvPr/>
        </p:nvPicPr>
        <p:blipFill>
          <a:blip r:embed="rId9"/>
          <a:stretch>
            <a:fillRect/>
          </a:stretch>
        </p:blipFill>
        <p:spPr>
          <a:xfrm>
            <a:off x="550436" y="1428535"/>
            <a:ext cx="5875368" cy="2231673"/>
          </a:xfrm>
          <a:prstGeom prst="rect">
            <a:avLst/>
          </a:prstGeom>
        </p:spPr>
      </p:pic>
      <p:pic>
        <p:nvPicPr>
          <p:cNvPr id="13" name="Grafik 12"/>
          <p:cNvPicPr>
            <a:picLocks noChangeAspect="1"/>
          </p:cNvPicPr>
          <p:nvPr/>
        </p:nvPicPr>
        <p:blipFill>
          <a:blip r:embed="rId10"/>
          <a:stretch>
            <a:fillRect/>
          </a:stretch>
        </p:blipFill>
        <p:spPr>
          <a:xfrm>
            <a:off x="577892" y="3861854"/>
            <a:ext cx="4147611" cy="2425065"/>
          </a:xfrm>
          <a:prstGeom prst="rect">
            <a:avLst/>
          </a:prstGeom>
        </p:spPr>
      </p:pic>
      <p:pic>
        <p:nvPicPr>
          <p:cNvPr id="22" name="Grafik 21"/>
          <p:cNvPicPr>
            <a:picLocks noChangeAspect="1"/>
          </p:cNvPicPr>
          <p:nvPr/>
        </p:nvPicPr>
        <p:blipFill>
          <a:blip r:embed="rId11"/>
          <a:stretch>
            <a:fillRect/>
          </a:stretch>
        </p:blipFill>
        <p:spPr>
          <a:xfrm>
            <a:off x="4510986" y="3861854"/>
            <a:ext cx="2274876" cy="1944269"/>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96193527"/>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157336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4"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10"/>
          <a:stretch>
            <a:fillRect/>
          </a:stretch>
        </p:blipFill>
        <p:spPr>
          <a:xfrm>
            <a:off x="2782746" y="3729698"/>
            <a:ext cx="1819910" cy="1888911"/>
          </a:xfrm>
          <a:prstGeom prst="rect">
            <a:avLst/>
          </a:prstGeom>
        </p:spPr>
      </p:pic>
      <p:sp>
        <p:nvSpPr>
          <p:cNvPr id="4" name="Textplatzhalter 3"/>
          <p:cNvSpPr>
            <a:spLocks noGrp="1"/>
          </p:cNvSpPr>
          <p:nvPr>
            <p:ph type="body" sz="quarter" idx="27"/>
            <p:custDataLst>
              <p:tags r:id="rId4"/>
            </p:custDataLst>
          </p:nvPr>
        </p:nvSpPr>
        <p:spPr>
          <a:xfrm>
            <a:off x="5087066" y="1701554"/>
            <a:ext cx="655291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Review </a:t>
            </a:r>
            <a:r>
              <a:rPr lang="de-DE" sz="1200" dirty="0" smtClean="0"/>
              <a:t>your </a:t>
            </a:r>
            <a:r>
              <a:rPr lang="de-DE" sz="1200" dirty="0"/>
              <a:t>invoice for accuracy on the Review page. Scroll down the page to view all line item details and invoice totals.</a:t>
            </a:r>
          </a:p>
          <a:p>
            <a:pPr marL="342900" indent="-342900">
              <a:buFont typeface="+mj-lt"/>
              <a:buAutoNum type="arabicPeriod"/>
            </a:pPr>
            <a:r>
              <a:rPr lang="de-DE" sz="1200" dirty="0" smtClean="0"/>
              <a:t>If </a:t>
            </a:r>
            <a:r>
              <a:rPr lang="de-DE" sz="1200" dirty="0"/>
              <a:t>no changes are required, click </a:t>
            </a:r>
            <a:r>
              <a:rPr lang="de-DE" sz="1200" b="1" dirty="0"/>
              <a:t>Submit to </a:t>
            </a:r>
            <a:r>
              <a:rPr lang="de-DE" sz="1200" dirty="0"/>
              <a:t>send the invoice </a:t>
            </a:r>
            <a:r>
              <a:rPr lang="de-DE" sz="1200" dirty="0" smtClean="0"/>
              <a:t>to TÜV Rheinland.</a:t>
            </a:r>
            <a:r>
              <a:rPr lang="de-DE" sz="1200" dirty="0"/>
              <a:t>  </a:t>
            </a:r>
          </a:p>
          <a:p>
            <a:pPr marL="342900" indent="-342900">
              <a:buFont typeface="+mj-lt"/>
              <a:buAutoNum type="arabicPeriod"/>
            </a:pPr>
            <a:r>
              <a:rPr lang="de-DE" sz="1200" dirty="0" smtClean="0"/>
              <a:t>If </a:t>
            </a:r>
            <a:r>
              <a:rPr lang="de-DE" sz="1200" dirty="0"/>
              <a:t>changes </a:t>
            </a:r>
            <a:r>
              <a:rPr lang="de-DE" sz="1200" dirty="0" smtClean="0"/>
              <a:t>are </a:t>
            </a:r>
            <a:r>
              <a:rPr lang="de-DE" sz="1200" dirty="0"/>
              <a:t>required, click </a:t>
            </a:r>
            <a:r>
              <a:rPr lang="de-DE" sz="1200" b="1" dirty="0"/>
              <a:t>Back to </a:t>
            </a:r>
            <a:r>
              <a:rPr lang="de-DE" sz="1200" dirty="0"/>
              <a:t>return to the previous screen and make corrections before submitting the invoice.</a:t>
            </a:r>
          </a:p>
          <a:p>
            <a:pPr marL="342900" indent="-342900">
              <a:buFont typeface="+mj-lt"/>
              <a:buAutoNum type="arabicPeriod"/>
            </a:pPr>
            <a:r>
              <a:rPr lang="de-DE" sz="1200" dirty="0" smtClean="0"/>
              <a:t>You </a:t>
            </a:r>
            <a:r>
              <a:rPr lang="de-DE" sz="1200" dirty="0"/>
              <a:t>can also </a:t>
            </a:r>
            <a:r>
              <a:rPr lang="de-DE" sz="1200" b="1" dirty="0"/>
              <a:t>save </a:t>
            </a:r>
            <a:r>
              <a:rPr lang="de-DE" sz="1200" dirty="0"/>
              <a:t>your invoice at any time during creation to continue editing later. </a:t>
            </a:r>
          </a:p>
          <a:p>
            <a:pPr marL="342900" indent="-342900">
              <a:buFont typeface="+mj-lt"/>
              <a:buAutoNum type="arabicPeriod"/>
            </a:pPr>
            <a:r>
              <a:rPr lang="de-DE" sz="1200" dirty="0" smtClean="0"/>
              <a:t>You </a:t>
            </a:r>
            <a:r>
              <a:rPr lang="de-DE" sz="1200" dirty="0"/>
              <a:t>can continue editing the invoice by selecting it in </a:t>
            </a:r>
            <a:r>
              <a:rPr lang="de-DE" sz="1200" b="1" dirty="0"/>
              <a:t>Outbox &gt; </a:t>
            </a:r>
            <a:r>
              <a:rPr lang="de-DE" sz="1200" b="1" dirty="0" smtClean="0"/>
              <a:t>Drafts on </a:t>
            </a:r>
            <a:r>
              <a:rPr lang="de-DE" sz="1200" dirty="0" smtClean="0"/>
              <a:t>the </a:t>
            </a:r>
            <a:r>
              <a:rPr lang="de-DE" sz="1200" dirty="0"/>
              <a:t>Home screen. </a:t>
            </a:r>
          </a:p>
          <a:p>
            <a:pPr marL="342900" indent="-342900">
              <a:buFont typeface="+mj-lt"/>
              <a:buAutoNum type="arabicPeriod"/>
            </a:pPr>
            <a:r>
              <a:rPr lang="de-DE" sz="1200" dirty="0" smtClean="0"/>
              <a:t>You </a:t>
            </a:r>
            <a:r>
              <a:rPr lang="de-DE" sz="1200" dirty="0"/>
              <a:t>can keep draft invoices for up to </a:t>
            </a:r>
            <a:r>
              <a:rPr lang="de-DE" sz="1200" dirty="0" smtClean="0"/>
              <a:t>7 days.</a:t>
            </a:r>
          </a:p>
          <a:p>
            <a:pPr marL="342900" indent="-342900">
              <a:buFont typeface="+mj-lt"/>
              <a:buAutoNum type="arabicPeriod"/>
            </a:pPr>
            <a:endParaRPr lang="de-DE" sz="1200" dirty="0"/>
          </a:p>
          <a:p>
            <a:pPr marL="0" indent="0">
              <a:buNone/>
            </a:pPr>
            <a:r>
              <a:rPr lang="de-DE" sz="1100" b="1" dirty="0"/>
              <a:t>Note: In </a:t>
            </a:r>
            <a:r>
              <a:rPr lang="de-DE" sz="1100" dirty="0">
                <a:solidFill>
                  <a:srgbClr val="000000"/>
                </a:solidFill>
              </a:rPr>
              <a:t>the event of incorrect entries, you will receive a note in red text where data must be corrected. </a:t>
            </a:r>
            <a:endParaRPr lang="de-DE" sz="1100" dirty="0" smtClean="0"/>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smtClean="0"/>
              <a:t>Review, Save </a:t>
            </a:r>
            <a:r>
              <a:rPr lang="de-DE" dirty="0" err="1" smtClean="0"/>
              <a:t>or</a:t>
            </a:r>
            <a:r>
              <a:rPr lang="de-DE" dirty="0" smtClean="0"/>
              <a:t> </a:t>
            </a:r>
            <a:r>
              <a:rPr lang="de-DE" dirty="0" err="1" smtClean="0"/>
              <a:t>Submit</a:t>
            </a:r>
            <a:r>
              <a:rPr lang="de-DE" dirty="0" smtClean="0"/>
              <a:t> an </a:t>
            </a:r>
            <a:r>
              <a:rPr lang="de-DE" dirty="0" err="1" smtClean="0"/>
              <a:t>Invoice</a:t>
            </a:r>
            <a:r>
              <a:rPr lang="de-DE" dirty="0" smtClean="0"/>
              <a:t>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Invoice from converted </a:t>
            </a:r>
            <a:r>
              <a:rPr lang="de-DE" dirty="0" err="1" smtClean="0">
                <a:solidFill>
                  <a:schemeClr val="tx2"/>
                </a:solidFill>
              </a:rPr>
              <a:t>purchase</a:t>
            </a:r>
            <a:r>
              <a:rPr lang="de-DE" dirty="0" smtClean="0">
                <a:solidFill>
                  <a:schemeClr val="tx2"/>
                </a:solidFill>
              </a:rPr>
              <a:t> </a:t>
            </a:r>
            <a:r>
              <a:rPr lang="de-DE" dirty="0" err="1" smtClean="0">
                <a:solidFill>
                  <a:schemeClr val="tx2"/>
                </a:solidFill>
              </a:rPr>
              <a:t>order</a:t>
            </a:r>
            <a:endParaRPr lang="de-DE" dirty="0">
              <a:solidFill>
                <a:schemeClr val="tx2"/>
              </a:solidFill>
            </a:endParaRPr>
          </a:p>
        </p:txBody>
      </p:sp>
      <p:sp>
        <p:nvSpPr>
          <p:cNvPr id="5" name="Datumsplatzhalter 4"/>
          <p:cNvSpPr>
            <a:spLocks noGrp="1"/>
          </p:cNvSpPr>
          <p:nvPr>
            <p:ph type="dt" sz="half" idx="10"/>
          </p:nvPr>
        </p:nvSpPr>
        <p:spPr/>
        <p:txBody>
          <a:bodyPr/>
          <a:lstStyle/>
          <a:p>
            <a:fld id="{FFFBAB7E-4432-436A-A469-31E103CB7482}"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73</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7" name="Textplatzhalter 3"/>
          <p:cNvSpPr txBox="1">
            <a:spLocks/>
          </p:cNvSpPr>
          <p:nvPr>
            <p:custDataLst>
              <p:tags r:id="rId5"/>
            </p:custDataLst>
          </p:nvPr>
        </p:nvSpPr>
        <p:spPr bwMode="gray">
          <a:xfrm>
            <a:off x="5087066" y="4949046"/>
            <a:ext cx="6524916" cy="77756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500" dirty="0">
              <a:solidFill>
                <a:prstClr val="black"/>
              </a:solidFill>
            </a:endParaRPr>
          </a:p>
        </p:txBody>
      </p:sp>
      <p:pic>
        <p:nvPicPr>
          <p:cNvPr id="16" name="Grafik 15"/>
          <p:cNvPicPr>
            <a:picLocks noChangeAspect="1"/>
          </p:cNvPicPr>
          <p:nvPr/>
        </p:nvPicPr>
        <p:blipFill>
          <a:blip r:embed="rId11"/>
          <a:stretch>
            <a:fillRect/>
          </a:stretch>
        </p:blipFill>
        <p:spPr>
          <a:xfrm>
            <a:off x="478426" y="1561606"/>
            <a:ext cx="4282675" cy="464067"/>
          </a:xfrm>
          <a:prstGeom prst="rect">
            <a:avLst/>
          </a:prstGeom>
        </p:spPr>
      </p:pic>
      <p:pic>
        <p:nvPicPr>
          <p:cNvPr id="18" name="Grafik 17"/>
          <p:cNvPicPr>
            <a:picLocks noChangeAspect="1"/>
          </p:cNvPicPr>
          <p:nvPr/>
        </p:nvPicPr>
        <p:blipFill>
          <a:blip r:embed="rId12"/>
          <a:stretch>
            <a:fillRect/>
          </a:stretch>
        </p:blipFill>
        <p:spPr>
          <a:xfrm>
            <a:off x="478426" y="2072385"/>
            <a:ext cx="2506605" cy="2876661"/>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9137228"/>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909880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0"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15306" y="1701554"/>
            <a:ext cx="482467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To copy an existing invoice to create a new invoice:</a:t>
            </a:r>
          </a:p>
          <a:p>
            <a:pPr marL="342900" indent="-342900">
              <a:buFont typeface="+mj-lt"/>
              <a:buAutoNum type="arabicPeriod"/>
            </a:pPr>
            <a:r>
              <a:rPr lang="de-DE" sz="1200" b="1" dirty="0" smtClean="0"/>
              <a:t>Select </a:t>
            </a:r>
            <a:r>
              <a:rPr lang="de-DE" sz="1200" dirty="0" smtClean="0"/>
              <a:t>the </a:t>
            </a:r>
            <a:r>
              <a:rPr lang="de-DE" sz="1200" b="1" dirty="0" smtClean="0"/>
              <a:t>Outbox </a:t>
            </a:r>
            <a:r>
              <a:rPr lang="de-DE" sz="1200" dirty="0" smtClean="0"/>
              <a:t>tab.</a:t>
            </a:r>
          </a:p>
          <a:p>
            <a:pPr marL="342900" indent="-342900">
              <a:buFont typeface="+mj-lt"/>
              <a:buAutoNum type="arabicPeriod"/>
            </a:pPr>
            <a:r>
              <a:rPr lang="de-DE" sz="1200" b="1" dirty="0" smtClean="0"/>
              <a:t>Select the </a:t>
            </a:r>
            <a:r>
              <a:rPr lang="de-DE" sz="1200" dirty="0" smtClean="0"/>
              <a:t>radio button for the invoice you want to copy and click Copy. Or, open the invoice you want to copy.</a:t>
            </a:r>
          </a:p>
          <a:p>
            <a:pPr marL="342900" indent="-342900">
              <a:buFont typeface="+mj-lt"/>
              <a:buAutoNum type="arabicPeriod"/>
            </a:pPr>
            <a:r>
              <a:rPr lang="de-DE" sz="1200" dirty="0" smtClean="0"/>
              <a:t>On the </a:t>
            </a:r>
            <a:r>
              <a:rPr lang="de-DE" sz="1200" b="1" dirty="0" smtClean="0"/>
              <a:t>Details </a:t>
            </a:r>
            <a:r>
              <a:rPr lang="de-DE" sz="1200" dirty="0" smtClean="0"/>
              <a:t>tab, click </a:t>
            </a:r>
            <a:r>
              <a:rPr lang="de-DE" sz="1200" b="1" dirty="0" smtClean="0"/>
              <a:t>Copy This Invoice</a:t>
            </a:r>
            <a:r>
              <a:rPr lang="de-DE" sz="1200" dirty="0" smtClean="0"/>
              <a:t>.</a:t>
            </a:r>
          </a:p>
          <a:p>
            <a:pPr marL="342900" indent="-342900">
              <a:buFont typeface="+mj-lt"/>
              <a:buAutoNum type="arabicPeriod"/>
            </a:pPr>
            <a:r>
              <a:rPr lang="de-DE" sz="1200" b="1" dirty="0" smtClean="0"/>
              <a:t>Enter </a:t>
            </a:r>
            <a:r>
              <a:rPr lang="de-DE" sz="1200" dirty="0" smtClean="0"/>
              <a:t>a new invoice number.</a:t>
            </a:r>
          </a:p>
          <a:p>
            <a:pPr marL="342900" indent="-342900">
              <a:buFont typeface="+mj-lt"/>
              <a:buAutoNum type="arabicPeriod"/>
            </a:pPr>
            <a:r>
              <a:rPr lang="de-DE" sz="1200" dirty="0" smtClean="0"/>
              <a:t>For sales tax items, ensure that the delivery date is correct at the item level.</a:t>
            </a:r>
          </a:p>
          <a:p>
            <a:pPr marL="342900" indent="-342900">
              <a:buFont typeface="+mj-lt"/>
              <a:buAutoNum type="arabicPeriod"/>
            </a:pPr>
            <a:r>
              <a:rPr lang="de-DE" sz="1200" b="1" dirty="0" smtClean="0"/>
              <a:t>Edit </a:t>
            </a:r>
            <a:r>
              <a:rPr lang="de-DE" sz="1200" dirty="0" smtClean="0"/>
              <a:t>the other fields as required.</a:t>
            </a:r>
          </a:p>
          <a:p>
            <a:pPr marL="342900" indent="-342900">
              <a:buFont typeface="+mj-lt"/>
              <a:buAutoNum type="arabicPeriod"/>
            </a:pPr>
            <a:r>
              <a:rPr lang="de-DE" sz="1200" b="1" dirty="0" smtClean="0"/>
              <a:t>Click </a:t>
            </a:r>
            <a:r>
              <a:rPr lang="de-DE" sz="1200" dirty="0" smtClean="0"/>
              <a:t>"Continue", review the invoice and save or submit it. </a:t>
            </a:r>
            <a:endParaRPr lang="de-DE" sz="1200" dirty="0"/>
          </a:p>
        </p:txBody>
      </p:sp>
      <p:sp>
        <p:nvSpPr>
          <p:cNvPr id="2" name="Title 1"/>
          <p:cNvSpPr>
            <a:spLocks noGrp="1"/>
          </p:cNvSpPr>
          <p:nvPr>
            <p:ph type="title"/>
          </p:nvPr>
        </p:nvSpPr>
        <p:spPr bwMode="gray"/>
        <p:txBody>
          <a:bodyPr vert="horz"/>
          <a:lstStyle/>
          <a:p>
            <a:r>
              <a:rPr lang="de-DE" dirty="0" err="1" smtClean="0"/>
              <a:t>Copying</a:t>
            </a:r>
            <a:r>
              <a:rPr lang="de-DE" dirty="0" smtClean="0"/>
              <a:t> an </a:t>
            </a:r>
            <a:r>
              <a:rPr lang="de-DE" dirty="0" err="1" smtClean="0"/>
              <a:t>Existing</a:t>
            </a:r>
            <a:r>
              <a:rPr lang="de-DE" dirty="0" smtClean="0"/>
              <a:t> </a:t>
            </a:r>
            <a:r>
              <a:rPr lang="de-DE" dirty="0" err="1" smtClean="0"/>
              <a:t>Invoice</a:t>
            </a:r>
            <a:endParaRPr lang="de-DE" dirty="0"/>
          </a:p>
        </p:txBody>
      </p:sp>
      <p:sp>
        <p:nvSpPr>
          <p:cNvPr id="5" name="Datumsplatzhalter 4"/>
          <p:cNvSpPr>
            <a:spLocks noGrp="1"/>
          </p:cNvSpPr>
          <p:nvPr>
            <p:ph type="dt" sz="half" idx="10"/>
          </p:nvPr>
        </p:nvSpPr>
        <p:spPr/>
        <p:txBody>
          <a:bodyPr/>
          <a:lstStyle/>
          <a:p>
            <a:fld id="{AA8337D6-12EA-46DC-9399-C72C2DDB85B4}"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74</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6" name="Textplatzhalter 3"/>
          <p:cNvSpPr txBox="1">
            <a:spLocks/>
          </p:cNvSpPr>
          <p:nvPr>
            <p:custDataLst>
              <p:tags r:id="rId6"/>
            </p:custDataLst>
          </p:nvPr>
        </p:nvSpPr>
        <p:spPr bwMode="gray">
          <a:xfrm>
            <a:off x="7391386" y="4498471"/>
            <a:ext cx="4240944" cy="924448"/>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300" dirty="0">
              <a:solidFill>
                <a:prstClr val="black"/>
              </a:solidFill>
            </a:endParaRPr>
          </a:p>
        </p:txBody>
      </p:sp>
      <p:pic>
        <p:nvPicPr>
          <p:cNvPr id="15" name="Grafik 14"/>
          <p:cNvPicPr>
            <a:picLocks noChangeAspect="1"/>
          </p:cNvPicPr>
          <p:nvPr/>
        </p:nvPicPr>
        <p:blipFill>
          <a:blip r:embed="rId11"/>
          <a:stretch>
            <a:fillRect/>
          </a:stretch>
        </p:blipFill>
        <p:spPr>
          <a:xfrm>
            <a:off x="560532" y="1007093"/>
            <a:ext cx="5782044" cy="2265314"/>
          </a:xfrm>
          <a:prstGeom prst="rect">
            <a:avLst/>
          </a:prstGeom>
        </p:spPr>
      </p:pic>
      <p:pic>
        <p:nvPicPr>
          <p:cNvPr id="17" name="Grafik 16"/>
          <p:cNvPicPr>
            <a:picLocks noChangeAspect="1"/>
          </p:cNvPicPr>
          <p:nvPr/>
        </p:nvPicPr>
        <p:blipFill>
          <a:blip r:embed="rId12"/>
          <a:stretch>
            <a:fillRect/>
          </a:stretch>
        </p:blipFill>
        <p:spPr>
          <a:xfrm>
            <a:off x="550435" y="3465716"/>
            <a:ext cx="5792141" cy="1113362"/>
          </a:xfrm>
          <a:prstGeom prst="rect">
            <a:avLst/>
          </a:prstGeom>
        </p:spPr>
      </p:pic>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323289915"/>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73186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4"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91136" y="1701554"/>
            <a:ext cx="60488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Quick search: </a:t>
            </a:r>
            <a:endParaRPr lang="de-DE" dirty="0" smtClean="0"/>
          </a:p>
          <a:p>
            <a:pPr marL="342900" indent="-342900">
              <a:buFont typeface="+mj-lt"/>
              <a:buAutoNum type="arabicPeriod"/>
            </a:pPr>
            <a:r>
              <a:rPr lang="de-DE" dirty="0" smtClean="0"/>
              <a:t>On the home page, select "Invoices" as the document type to search for.</a:t>
            </a:r>
          </a:p>
          <a:p>
            <a:pPr marL="342900" indent="-342900">
              <a:buFont typeface="+mj-lt"/>
              <a:buAutoNum type="arabicPeriod"/>
            </a:pPr>
            <a:r>
              <a:rPr lang="de-DE" b="1" dirty="0" smtClean="0"/>
              <a:t>Select TÜV Rheinland </a:t>
            </a:r>
            <a:r>
              <a:rPr lang="de-DE" dirty="0" smtClean="0"/>
              <a:t>from the "Customer" drop-down menu. </a:t>
            </a:r>
          </a:p>
          <a:p>
            <a:pPr marL="342900" indent="-342900">
              <a:buFont typeface="+mj-lt"/>
              <a:buAutoNum type="arabicPeriod"/>
            </a:pPr>
            <a:r>
              <a:rPr lang="de-DE" b="1" dirty="0" smtClean="0"/>
              <a:t>Enter the </a:t>
            </a:r>
            <a:r>
              <a:rPr lang="de-DE" dirty="0" smtClean="0"/>
              <a:t>invoice number, if known. Select a date range (for invoices up to 90 days) and click "Search".</a:t>
            </a:r>
          </a:p>
          <a:p>
            <a:endParaRPr lang="de-DE" b="1" dirty="0" smtClean="0"/>
          </a:p>
          <a:p>
            <a:pPr marL="0" indent="0">
              <a:buNone/>
            </a:pPr>
            <a:r>
              <a:rPr lang="de-DE" b="1" dirty="0" smtClean="0"/>
              <a:t>Differentiated search: </a:t>
            </a:r>
            <a:r>
              <a:rPr lang="de-DE" dirty="0" smtClean="0"/>
              <a:t>Allows a differentiated search for invoices from the last 90 days.</a:t>
            </a:r>
          </a:p>
          <a:p>
            <a:pPr marL="342900" indent="-342900">
              <a:buFont typeface="+mj-lt"/>
              <a:buAutoNum type="arabicPeriod" startAt="4"/>
            </a:pPr>
            <a:r>
              <a:rPr lang="de-DE" b="1" dirty="0" smtClean="0"/>
              <a:t>Click </a:t>
            </a:r>
            <a:r>
              <a:rPr lang="de-DE" dirty="0" smtClean="0"/>
              <a:t>on the arrow next to "Search filter" in the outbox (invoices).</a:t>
            </a:r>
          </a:p>
          <a:p>
            <a:pPr marL="342900" indent="-342900">
              <a:buFont typeface="+mj-lt"/>
              <a:buAutoNum type="arabicPeriod" startAt="4"/>
            </a:pPr>
            <a:r>
              <a:rPr lang="de-DE" b="1" dirty="0" smtClean="0"/>
              <a:t>Enter </a:t>
            </a:r>
            <a:r>
              <a:rPr lang="de-DE" dirty="0" smtClean="0"/>
              <a:t>the criteria to create the desired search filter.</a:t>
            </a:r>
          </a:p>
          <a:p>
            <a:pPr marL="342900" indent="-342900">
              <a:buFont typeface="+mj-lt"/>
              <a:buAutoNum type="arabicPeriod" startAt="4"/>
            </a:pPr>
            <a:r>
              <a:rPr lang="de-DE" b="1" dirty="0" smtClean="0"/>
              <a:t>Click </a:t>
            </a:r>
            <a:r>
              <a:rPr lang="de-DE" dirty="0" smtClean="0"/>
              <a:t>on "Search".</a:t>
            </a:r>
          </a:p>
          <a:p>
            <a:pPr marL="0" indent="0">
              <a:buNone/>
            </a:pPr>
            <a:endParaRPr lang="de-DE" dirty="0"/>
          </a:p>
        </p:txBody>
      </p:sp>
      <p:sp>
        <p:nvSpPr>
          <p:cNvPr id="2" name="Title 1"/>
          <p:cNvSpPr>
            <a:spLocks noGrp="1"/>
          </p:cNvSpPr>
          <p:nvPr>
            <p:ph type="title"/>
          </p:nvPr>
        </p:nvSpPr>
        <p:spPr bwMode="gray"/>
        <p:txBody>
          <a:bodyPr vert="horz"/>
          <a:lstStyle/>
          <a:p>
            <a:r>
              <a:rPr lang="de-DE" dirty="0" err="1" smtClean="0"/>
              <a:t>Searching</a:t>
            </a:r>
            <a:r>
              <a:rPr lang="de-DE" dirty="0" smtClean="0"/>
              <a:t> </a:t>
            </a:r>
            <a:r>
              <a:rPr lang="de-DE" dirty="0" err="1" smtClean="0"/>
              <a:t>by</a:t>
            </a:r>
            <a:r>
              <a:rPr lang="de-DE" dirty="0" smtClean="0"/>
              <a:t> </a:t>
            </a:r>
            <a:r>
              <a:rPr lang="de-DE" dirty="0" err="1" smtClean="0"/>
              <a:t>Invoice</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Quick search and </a:t>
            </a:r>
            <a:r>
              <a:rPr lang="de-DE" dirty="0" err="1" smtClean="0">
                <a:solidFill>
                  <a:schemeClr val="tx2"/>
                </a:solidFill>
              </a:rPr>
              <a:t>differentiated</a:t>
            </a:r>
            <a:r>
              <a:rPr lang="de-DE" dirty="0" smtClean="0">
                <a:solidFill>
                  <a:schemeClr val="tx2"/>
                </a:solidFill>
              </a:rPr>
              <a:t> </a:t>
            </a:r>
            <a:r>
              <a:rPr lang="de-DE" dirty="0" err="1" smtClean="0">
                <a:solidFill>
                  <a:schemeClr val="tx2"/>
                </a:solidFill>
              </a:rPr>
              <a:t>search</a:t>
            </a:r>
            <a:endParaRPr lang="de-DE" dirty="0">
              <a:solidFill>
                <a:schemeClr val="tx2"/>
              </a:solidFill>
            </a:endParaRPr>
          </a:p>
        </p:txBody>
      </p:sp>
      <p:sp>
        <p:nvSpPr>
          <p:cNvPr id="5" name="Datumsplatzhalter 4"/>
          <p:cNvSpPr>
            <a:spLocks noGrp="1"/>
          </p:cNvSpPr>
          <p:nvPr>
            <p:ph type="dt" sz="half" idx="10"/>
          </p:nvPr>
        </p:nvSpPr>
        <p:spPr/>
        <p:txBody>
          <a:bodyPr/>
          <a:lstStyle/>
          <a:p>
            <a:fld id="{810D35D8-FB62-4DA1-9147-A858554B6879}"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75</a:t>
            </a:fld>
            <a:endParaRPr lang="de-DE" dirty="0"/>
          </a:p>
        </p:txBody>
      </p:sp>
      <p:grpSp>
        <p:nvGrpSpPr>
          <p:cNvPr id="19" name="Gruppieren 18"/>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1" name="Grafik 10"/>
          <p:cNvPicPr>
            <a:picLocks noChangeAspect="1"/>
          </p:cNvPicPr>
          <p:nvPr/>
        </p:nvPicPr>
        <p:blipFill>
          <a:blip r:embed="rId9"/>
          <a:stretch>
            <a:fillRect/>
          </a:stretch>
        </p:blipFill>
        <p:spPr>
          <a:xfrm>
            <a:off x="550436" y="1693188"/>
            <a:ext cx="4896680" cy="1241536"/>
          </a:xfrm>
          <a:prstGeom prst="rect">
            <a:avLst/>
          </a:prstGeom>
        </p:spPr>
      </p:pic>
      <p:pic>
        <p:nvPicPr>
          <p:cNvPr id="12" name="Grafik 11"/>
          <p:cNvPicPr>
            <a:picLocks noChangeAspect="1"/>
          </p:cNvPicPr>
          <p:nvPr/>
        </p:nvPicPr>
        <p:blipFill>
          <a:blip r:embed="rId10"/>
          <a:stretch>
            <a:fillRect/>
          </a:stretch>
        </p:blipFill>
        <p:spPr>
          <a:xfrm>
            <a:off x="525124" y="3008883"/>
            <a:ext cx="4921992" cy="703934"/>
          </a:xfrm>
          <a:prstGeom prst="rect">
            <a:avLst/>
          </a:prstGeom>
        </p:spPr>
      </p:pic>
      <p:pic>
        <p:nvPicPr>
          <p:cNvPr id="13" name="Grafik 12"/>
          <p:cNvPicPr>
            <a:picLocks noChangeAspect="1"/>
          </p:cNvPicPr>
          <p:nvPr/>
        </p:nvPicPr>
        <p:blipFill>
          <a:blip r:embed="rId11"/>
          <a:stretch>
            <a:fillRect/>
          </a:stretch>
        </p:blipFill>
        <p:spPr>
          <a:xfrm>
            <a:off x="525124" y="3929722"/>
            <a:ext cx="5031963" cy="2105716"/>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662684553"/>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86003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4"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b="1" dirty="0" smtClean="0"/>
              <a:t>Check Status: </a:t>
            </a:r>
            <a:endParaRPr lang="de-DE" sz="1200" dirty="0" smtClean="0"/>
          </a:p>
          <a:p>
            <a:pPr marL="0" indent="0">
              <a:buNone/>
            </a:pPr>
            <a:r>
              <a:rPr lang="de-DE" sz="1200" dirty="0" smtClean="0"/>
              <a:t>If you have configured your invoice notifications as outlined earlier in this presentation, you will receive invoice status emails.</a:t>
            </a:r>
          </a:p>
          <a:p>
            <a:pPr marL="0" indent="0">
              <a:buNone/>
            </a:pPr>
            <a:r>
              <a:rPr lang="de-DE" sz="1200" dirty="0" smtClean="0"/>
              <a:t>You can also check </a:t>
            </a:r>
            <a:r>
              <a:rPr lang="de-DE" sz="1200" dirty="0" err="1" smtClean="0"/>
              <a:t>the</a:t>
            </a:r>
            <a:r>
              <a:rPr lang="de-DE" sz="1200" dirty="0" smtClean="0"/>
              <a:t> </a:t>
            </a:r>
            <a:r>
              <a:rPr lang="de-DE" sz="1200" dirty="0" err="1" smtClean="0"/>
              <a:t>invoice</a:t>
            </a:r>
            <a:r>
              <a:rPr lang="de-DE" sz="1200" dirty="0" smtClean="0"/>
              <a:t> </a:t>
            </a:r>
            <a:r>
              <a:rPr lang="de-DE" sz="1200" dirty="0" err="1" smtClean="0"/>
              <a:t>submission</a:t>
            </a:r>
            <a:r>
              <a:rPr lang="de-DE" sz="1200" dirty="0" smtClean="0"/>
              <a:t> status in the </a:t>
            </a:r>
            <a:r>
              <a:rPr lang="de-DE" sz="1200" b="1" dirty="0" smtClean="0"/>
              <a:t>outbox by </a:t>
            </a:r>
            <a:r>
              <a:rPr lang="de-DE" sz="1200" dirty="0" smtClean="0"/>
              <a:t>clicking on the invoice link.</a:t>
            </a:r>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r>
              <a:rPr lang="de-DE" sz="1200" b="1" dirty="0" err="1" smtClean="0"/>
              <a:t>Forwarding</a:t>
            </a:r>
            <a:r>
              <a:rPr lang="de-DE" sz="1200" b="1" dirty="0" smtClean="0"/>
              <a:t>/Submission Status:</a:t>
            </a:r>
            <a:endParaRPr lang="de-DE" sz="1200" dirty="0" smtClean="0"/>
          </a:p>
          <a:p>
            <a:pPr marL="0" indent="0">
              <a:buNone/>
            </a:pPr>
            <a:r>
              <a:rPr lang="de-DE" sz="1200" dirty="0" smtClean="0"/>
              <a:t>Indicates the status of the transfer of the invoice via Ariba Network to TÜV Rheinland.</a:t>
            </a:r>
          </a:p>
          <a:p>
            <a:r>
              <a:rPr lang="de-DE" sz="1200" b="1" dirty="0" err="1" smtClean="0"/>
              <a:t>Expired</a:t>
            </a:r>
            <a:r>
              <a:rPr lang="de-DE" sz="1200" b="1" dirty="0" smtClean="0"/>
              <a:t>: </a:t>
            </a:r>
            <a:r>
              <a:rPr lang="de-DE" sz="1200" dirty="0" smtClean="0"/>
              <a:t> You have cancelled the invoice.</a:t>
            </a:r>
          </a:p>
          <a:p>
            <a:r>
              <a:rPr lang="de-DE" sz="1200" b="1" dirty="0" smtClean="0"/>
              <a:t>Failed</a:t>
            </a:r>
            <a:r>
              <a:rPr lang="de-DE" sz="1200" dirty="0" smtClean="0"/>
              <a:t>: The invoice does not meet TÜV Rheinland's invoicing rules. TÜV Rheinland will not </a:t>
            </a:r>
            <a:r>
              <a:rPr lang="de-DE" sz="1200" dirty="0" err="1" smtClean="0"/>
              <a:t>receive</a:t>
            </a:r>
            <a:r>
              <a:rPr lang="de-DE" sz="1200" dirty="0" smtClean="0"/>
              <a:t> </a:t>
            </a:r>
            <a:r>
              <a:rPr lang="de-DE" sz="1200" dirty="0" err="1" smtClean="0"/>
              <a:t>this</a:t>
            </a:r>
            <a:r>
              <a:rPr lang="de-DE" sz="1200" dirty="0" smtClean="0"/>
              <a:t> invoice.</a:t>
            </a:r>
          </a:p>
          <a:p>
            <a:r>
              <a:rPr lang="de-DE" sz="1200" b="1" dirty="0" smtClean="0"/>
              <a:t>Wait</a:t>
            </a:r>
            <a:r>
              <a:rPr lang="de-DE" sz="1200" dirty="0" smtClean="0"/>
              <a:t>: The invoice was received on Ariba Network, but not processed.</a:t>
            </a:r>
          </a:p>
          <a:p>
            <a:r>
              <a:rPr lang="de-DE" sz="1200" b="1" dirty="0" smtClean="0"/>
              <a:t>Sent</a:t>
            </a:r>
            <a:r>
              <a:rPr lang="de-DE" sz="1200" dirty="0" smtClean="0"/>
              <a:t>: Ariba Network has sent the invoice to a queue. The invoice is there for the customer to pick up.</a:t>
            </a:r>
          </a:p>
          <a:p>
            <a:r>
              <a:rPr lang="de-DE" sz="1200" b="1" dirty="0" smtClean="0"/>
              <a:t>Confirmed</a:t>
            </a:r>
            <a:r>
              <a:rPr lang="de-DE" sz="1200" dirty="0" smtClean="0"/>
              <a:t>: TÜV Rheinland's invoicing application has confirmed receipt of the invoice.</a:t>
            </a:r>
          </a:p>
          <a:p>
            <a:pPr marL="0" indent="0">
              <a:buNone/>
            </a:pPr>
            <a:endParaRPr lang="de-DE" sz="1200" dirty="0" smtClean="0"/>
          </a:p>
          <a:p>
            <a:pPr marL="0" indent="0">
              <a:buNone/>
            </a:pPr>
            <a:endParaRPr lang="de-DE" sz="1200" dirty="0"/>
          </a:p>
        </p:txBody>
      </p:sp>
      <p:sp>
        <p:nvSpPr>
          <p:cNvPr id="2" name="Title 1"/>
          <p:cNvSpPr>
            <a:spLocks noGrp="1"/>
          </p:cNvSpPr>
          <p:nvPr>
            <p:ph type="title"/>
          </p:nvPr>
        </p:nvSpPr>
        <p:spPr bwMode="gray"/>
        <p:txBody>
          <a:bodyPr vert="horz"/>
          <a:lstStyle/>
          <a:p>
            <a:r>
              <a:rPr lang="de-DE" dirty="0" err="1" smtClean="0"/>
              <a:t>Checking</a:t>
            </a:r>
            <a:r>
              <a:rPr lang="de-DE" dirty="0" smtClean="0"/>
              <a:t> </a:t>
            </a:r>
            <a:r>
              <a:rPr lang="de-DE" dirty="0" err="1" smtClean="0"/>
              <a:t>Invoice</a:t>
            </a:r>
            <a:r>
              <a:rPr lang="de-DE" dirty="0" smtClean="0"/>
              <a:t> Status</a:t>
            </a:r>
            <a:endParaRPr lang="de-DE" dirty="0"/>
          </a:p>
        </p:txBody>
      </p:sp>
      <p:sp>
        <p:nvSpPr>
          <p:cNvPr id="8" name="Text Placeholder 7"/>
          <p:cNvSpPr>
            <a:spLocks noGrp="1"/>
          </p:cNvSpPr>
          <p:nvPr>
            <p:ph type="body" sz="quarter" idx="13"/>
          </p:nvPr>
        </p:nvSpPr>
        <p:spPr bwMode="gray">
          <a:xfrm>
            <a:off x="550863" y="982286"/>
            <a:ext cx="6696503" cy="503238"/>
          </a:xfrm>
        </p:spPr>
        <p:txBody>
          <a:bodyPr/>
          <a:lstStyle/>
          <a:p>
            <a:r>
              <a:rPr lang="de-DE" dirty="0" smtClean="0">
                <a:solidFill>
                  <a:schemeClr val="tx2"/>
                </a:solidFill>
              </a:rPr>
              <a:t>Status </a:t>
            </a:r>
            <a:r>
              <a:rPr lang="de-DE" dirty="0" err="1" smtClean="0">
                <a:solidFill>
                  <a:schemeClr val="tx2"/>
                </a:solidFill>
              </a:rPr>
              <a:t>of</a:t>
            </a:r>
            <a:r>
              <a:rPr lang="de-DE" dirty="0" smtClean="0">
                <a:solidFill>
                  <a:schemeClr val="tx2"/>
                </a:solidFill>
              </a:rPr>
              <a:t> </a:t>
            </a:r>
            <a:r>
              <a:rPr lang="de-DE" dirty="0" err="1" smtClean="0">
                <a:solidFill>
                  <a:schemeClr val="tx2"/>
                </a:solidFill>
              </a:rPr>
              <a:t>Invoice</a:t>
            </a:r>
            <a:r>
              <a:rPr lang="de-DE" dirty="0" smtClean="0">
                <a:solidFill>
                  <a:schemeClr val="tx2"/>
                </a:solidFill>
              </a:rPr>
              <a:t> Submission</a:t>
            </a:r>
            <a:endParaRPr lang="de-DE" dirty="0">
              <a:solidFill>
                <a:schemeClr val="tx2"/>
              </a:solidFill>
            </a:endParaRPr>
          </a:p>
        </p:txBody>
      </p:sp>
      <p:sp>
        <p:nvSpPr>
          <p:cNvPr id="5" name="Datumsplatzhalter 4"/>
          <p:cNvSpPr>
            <a:spLocks noGrp="1"/>
          </p:cNvSpPr>
          <p:nvPr>
            <p:ph type="dt" sz="half" idx="10"/>
          </p:nvPr>
        </p:nvSpPr>
        <p:spPr/>
        <p:txBody>
          <a:bodyPr/>
          <a:lstStyle/>
          <a:p>
            <a:fld id="{A7FCA5F8-359D-425A-A1EF-8F7385FCC9A4}"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76</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Textplatzhalter 3"/>
          <p:cNvSpPr txBox="1">
            <a:spLocks/>
          </p:cNvSpPr>
          <p:nvPr>
            <p:custDataLst>
              <p:tags r:id="rId5"/>
            </p:custDataLst>
          </p:nvPr>
        </p:nvSpPr>
        <p:spPr bwMode="gray">
          <a:xfrm>
            <a:off x="550436" y="2637684"/>
            <a:ext cx="7705070" cy="63709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Check the invoice status using the corresponding document tile on the home dashboard in your account. </a:t>
            </a:r>
            <a:endParaRPr lang="de-DE" sz="1200"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1325248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95260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2"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928886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Invoice status </a:t>
            </a:r>
            <a:endParaRPr lang="de-DE" dirty="0" smtClean="0"/>
          </a:p>
          <a:p>
            <a:pPr marL="0" indent="0">
              <a:buNone/>
            </a:pPr>
            <a:r>
              <a:rPr lang="de-DE" dirty="0" smtClean="0"/>
              <a:t>Indicates the status of the action performed by TÜV Rheinland in relation to the invoice.</a:t>
            </a:r>
          </a:p>
          <a:p>
            <a:r>
              <a:rPr lang="de-DE" b="1" dirty="0" smtClean="0"/>
              <a:t>Sent</a:t>
            </a:r>
            <a:r>
              <a:rPr lang="de-DE" dirty="0" smtClean="0"/>
              <a:t>: The invoice has been sent to TÜV Rheinland, but has not yet been reconciled there with </a:t>
            </a:r>
            <a:r>
              <a:rPr lang="de-DE" dirty="0" err="1" smtClean="0"/>
              <a:t>purchase</a:t>
            </a:r>
            <a:r>
              <a:rPr lang="de-DE" dirty="0" smtClean="0"/>
              <a:t> </a:t>
            </a:r>
            <a:r>
              <a:rPr lang="de-DE" dirty="0" err="1" smtClean="0"/>
              <a:t>orders</a:t>
            </a:r>
            <a:r>
              <a:rPr lang="de-DE" dirty="0" smtClean="0"/>
              <a:t> and receipts.</a:t>
            </a:r>
          </a:p>
          <a:p>
            <a:r>
              <a:rPr lang="de-DE" b="1" dirty="0" smtClean="0"/>
              <a:t>Cancelled</a:t>
            </a:r>
            <a:r>
              <a:rPr lang="de-DE" dirty="0" smtClean="0"/>
              <a:t>: TÜV Rheinland has approved the invoice cancellation. </a:t>
            </a:r>
          </a:p>
          <a:p>
            <a:r>
              <a:rPr lang="de-DE" b="1" dirty="0" smtClean="0"/>
              <a:t>Paid</a:t>
            </a:r>
            <a:r>
              <a:rPr lang="de-DE" dirty="0" smtClean="0"/>
              <a:t>: TÜV Rheinland has paid the invoice or is in the process of issuing the payment order. Only if TÜV Rheinland triggers the payment process via invoices.</a:t>
            </a:r>
          </a:p>
          <a:p>
            <a:r>
              <a:rPr lang="de-DE" b="1" dirty="0" smtClean="0"/>
              <a:t>Approved </a:t>
            </a:r>
            <a:r>
              <a:rPr lang="de-DE" dirty="0" smtClean="0"/>
              <a:t>TÜV Rheinland has checked the invoice against the purchase orders or contracts and receipts and approved payment of the invoice.</a:t>
            </a:r>
          </a:p>
          <a:p>
            <a:r>
              <a:rPr lang="de-DE" b="1" dirty="0" smtClean="0"/>
              <a:t>Rejected</a:t>
            </a:r>
            <a:r>
              <a:rPr lang="de-DE" dirty="0" smtClean="0"/>
              <a:t>: TÜV Rheinland has rejected the invoice or the invoice has not passed Ariba Network's review. If TÜV Rheinland accepts the invoice or approves the payment, the invoice status changes to Sent (invoice accepted) or Approved (invoice payment approved).</a:t>
            </a:r>
          </a:p>
          <a:p>
            <a:r>
              <a:rPr lang="de-DE" b="1" dirty="0" smtClean="0"/>
              <a:t>Failed</a:t>
            </a:r>
            <a:r>
              <a:rPr lang="de-DE" dirty="0" smtClean="0"/>
              <a:t>: A problem occurred on Ariba Network while forwarding the invoice. </a:t>
            </a:r>
            <a:endParaRPr lang="de-DE" dirty="0"/>
          </a:p>
        </p:txBody>
      </p:sp>
      <p:sp>
        <p:nvSpPr>
          <p:cNvPr id="2" name="Title 1"/>
          <p:cNvSpPr>
            <a:spLocks noGrp="1"/>
          </p:cNvSpPr>
          <p:nvPr>
            <p:ph type="title"/>
          </p:nvPr>
        </p:nvSpPr>
        <p:spPr bwMode="gray"/>
        <p:txBody>
          <a:bodyPr vert="horz"/>
          <a:lstStyle/>
          <a:p>
            <a:r>
              <a:rPr lang="de-DE" smtClean="0"/>
              <a:t>Checking Invoice </a:t>
            </a:r>
            <a:r>
              <a:rPr lang="de-DE" dirty="0"/>
              <a:t>Status</a:t>
            </a:r>
          </a:p>
        </p:txBody>
      </p:sp>
      <p:sp>
        <p:nvSpPr>
          <p:cNvPr id="8" name="Text Placeholder 7"/>
          <p:cNvSpPr>
            <a:spLocks noGrp="1"/>
          </p:cNvSpPr>
          <p:nvPr>
            <p:ph type="body" sz="quarter" idx="13"/>
          </p:nvPr>
        </p:nvSpPr>
        <p:spPr bwMode="gray"/>
        <p:txBody>
          <a:bodyPr/>
          <a:lstStyle/>
          <a:p>
            <a:r>
              <a:rPr lang="de-DE" dirty="0" smtClean="0">
                <a:solidFill>
                  <a:schemeClr val="tx2"/>
                </a:solidFill>
              </a:rPr>
              <a:t>Check invoice </a:t>
            </a:r>
            <a:r>
              <a:rPr lang="de-DE" dirty="0" err="1" smtClean="0">
                <a:solidFill>
                  <a:schemeClr val="tx2"/>
                </a:solidFill>
              </a:rPr>
              <a:t>status</a:t>
            </a:r>
            <a:r>
              <a:rPr lang="de-DE" dirty="0" smtClean="0">
                <a:solidFill>
                  <a:schemeClr val="tx2"/>
                </a:solidFill>
              </a:rPr>
              <a:t> </a:t>
            </a:r>
            <a:r>
              <a:rPr lang="de-DE" dirty="0" err="1" smtClean="0">
                <a:solidFill>
                  <a:schemeClr val="tx2"/>
                </a:solidFill>
              </a:rPr>
              <a:t>as</a:t>
            </a:r>
            <a:r>
              <a:rPr lang="de-DE" dirty="0" smtClean="0">
                <a:solidFill>
                  <a:schemeClr val="tx2"/>
                </a:solidFill>
              </a:rPr>
              <a:t> </a:t>
            </a:r>
            <a:r>
              <a:rPr lang="de-DE" dirty="0" err="1" smtClean="0">
                <a:solidFill>
                  <a:schemeClr val="tx2"/>
                </a:solidFill>
              </a:rPr>
              <a:t>actions</a:t>
            </a:r>
            <a:r>
              <a:rPr lang="de-DE" dirty="0" smtClean="0">
                <a:solidFill>
                  <a:schemeClr val="tx2"/>
                </a:solidFill>
              </a:rPr>
              <a:t> </a:t>
            </a:r>
            <a:r>
              <a:rPr lang="de-DE" dirty="0" err="1" smtClean="0">
                <a:solidFill>
                  <a:schemeClr val="tx2"/>
                </a:solidFill>
              </a:rPr>
              <a:t>taken</a:t>
            </a:r>
            <a:r>
              <a:rPr lang="de-DE" dirty="0" smtClean="0">
                <a:solidFill>
                  <a:schemeClr val="tx2"/>
                </a:solidFill>
              </a:rPr>
              <a:t> </a:t>
            </a:r>
            <a:r>
              <a:rPr lang="de-DE" dirty="0" err="1" smtClean="0">
                <a:solidFill>
                  <a:schemeClr val="tx2"/>
                </a:solidFill>
              </a:rPr>
              <a:t>by</a:t>
            </a:r>
            <a:r>
              <a:rPr lang="de-DE" dirty="0" smtClean="0">
                <a:solidFill>
                  <a:schemeClr val="tx2"/>
                </a:solidFill>
              </a:rPr>
              <a:t> </a:t>
            </a:r>
            <a:r>
              <a:rPr lang="de-DE" dirty="0" err="1" smtClean="0">
                <a:solidFill>
                  <a:schemeClr val="tx2"/>
                </a:solidFill>
              </a:rPr>
              <a:t>customer</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17D4EEF5-3F6C-4A98-A26A-690076CA6D9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77</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50365097"/>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5837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4"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951186" y="1701554"/>
            <a:ext cx="568879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Open any invoice:</a:t>
            </a:r>
          </a:p>
          <a:p>
            <a:pPr marL="342900" indent="-342900">
              <a:buFont typeface="+mj-lt"/>
              <a:buAutoNum type="arabicPeriod"/>
            </a:pPr>
            <a:r>
              <a:rPr lang="de-DE" b="1" dirty="0" smtClean="0"/>
              <a:t>Click </a:t>
            </a:r>
            <a:r>
              <a:rPr lang="de-DE" dirty="0" smtClean="0"/>
              <a:t>the </a:t>
            </a:r>
            <a:r>
              <a:rPr lang="de-DE" dirty="0"/>
              <a:t>History tab to view status details and invoice history. </a:t>
            </a:r>
          </a:p>
          <a:p>
            <a:pPr marL="342900" indent="-342900">
              <a:buFont typeface="+mj-lt"/>
              <a:buAutoNum type="arabicPeriod"/>
            </a:pPr>
            <a:r>
              <a:rPr lang="de-DE" dirty="0"/>
              <a:t>History and status notes </a:t>
            </a:r>
            <a:r>
              <a:rPr lang="de-DE" dirty="0" smtClean="0"/>
              <a:t>are </a:t>
            </a:r>
            <a:r>
              <a:rPr lang="de-DE" dirty="0"/>
              <a:t>displayed </a:t>
            </a:r>
            <a:r>
              <a:rPr lang="de-DE" b="1" dirty="0" smtClean="0"/>
              <a:t>for </a:t>
            </a:r>
            <a:r>
              <a:rPr lang="de-DE" b="1" dirty="0"/>
              <a:t>the </a:t>
            </a:r>
            <a:r>
              <a:rPr lang="de-DE" b="1" dirty="0" smtClean="0"/>
              <a:t>invoice. </a:t>
            </a:r>
          </a:p>
          <a:p>
            <a:pPr marL="342900" indent="-342900">
              <a:buFont typeface="+mj-lt"/>
              <a:buAutoNum type="arabicPeriod"/>
            </a:pPr>
            <a:r>
              <a:rPr lang="de-DE" b="1" dirty="0"/>
              <a:t>Transaction history </a:t>
            </a:r>
            <a:r>
              <a:rPr lang="de-DE" dirty="0"/>
              <a:t>can be used to troubleshoot failed or rejected transactions.</a:t>
            </a:r>
          </a:p>
          <a:p>
            <a:pPr marL="342900" indent="-342900">
              <a:buFont typeface="+mj-lt"/>
              <a:buAutoNum type="arabicPeriod"/>
            </a:pPr>
            <a:r>
              <a:rPr lang="de-DE" b="1" dirty="0" smtClean="0"/>
              <a:t>When </a:t>
            </a:r>
            <a:r>
              <a:rPr lang="de-DE" b="1" dirty="0"/>
              <a:t>you have finished checking the history</a:t>
            </a:r>
            <a:r>
              <a:rPr lang="de-DE" dirty="0"/>
              <a:t>, click Done.</a:t>
            </a:r>
          </a:p>
        </p:txBody>
      </p:sp>
      <p:sp>
        <p:nvSpPr>
          <p:cNvPr id="2" name="Title 1"/>
          <p:cNvSpPr>
            <a:spLocks noGrp="1"/>
          </p:cNvSpPr>
          <p:nvPr>
            <p:ph type="title"/>
          </p:nvPr>
        </p:nvSpPr>
        <p:spPr bwMode="gray"/>
        <p:txBody>
          <a:bodyPr vert="horz"/>
          <a:lstStyle/>
          <a:p>
            <a:r>
              <a:rPr lang="de-DE" dirty="0" err="1" smtClean="0"/>
              <a:t>Invoice</a:t>
            </a:r>
            <a:r>
              <a:rPr lang="de-DE" dirty="0" smtClean="0"/>
              <a:t> </a:t>
            </a:r>
            <a:r>
              <a:rPr lang="de-DE" dirty="0" err="1" smtClean="0"/>
              <a:t>History</a:t>
            </a:r>
            <a:r>
              <a:rPr lang="de-DE" dirty="0" smtClean="0"/>
              <a:t>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Check status notes.</a:t>
            </a:r>
            <a:endParaRPr lang="de-DE" dirty="0">
              <a:solidFill>
                <a:schemeClr val="tx2"/>
              </a:solidFill>
            </a:endParaRPr>
          </a:p>
        </p:txBody>
      </p:sp>
      <p:sp>
        <p:nvSpPr>
          <p:cNvPr id="5" name="Datumsplatzhalter 4"/>
          <p:cNvSpPr>
            <a:spLocks noGrp="1"/>
          </p:cNvSpPr>
          <p:nvPr>
            <p:ph type="dt" sz="half" idx="10"/>
          </p:nvPr>
        </p:nvSpPr>
        <p:spPr/>
        <p:txBody>
          <a:bodyPr/>
          <a:lstStyle/>
          <a:p>
            <a:fld id="{35494213-488F-43F3-97B2-DE0111E02214}"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78</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0" name="Textplatzhalter 3"/>
          <p:cNvSpPr txBox="1">
            <a:spLocks/>
          </p:cNvSpPr>
          <p:nvPr>
            <p:custDataLst>
              <p:tags r:id="rId6"/>
            </p:custDataLst>
          </p:nvPr>
        </p:nvSpPr>
        <p:spPr bwMode="gray">
          <a:xfrm>
            <a:off x="6094780" y="3604602"/>
            <a:ext cx="4820586" cy="85312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solidFill>
                  <a:srgbClr val="000000"/>
                </a:solidFill>
              </a:rPr>
              <a:t>Use the order notification email sent to you to access the order on your AN account. </a:t>
            </a:r>
            <a:endParaRPr lang="de-DE" sz="400" dirty="0"/>
          </a:p>
        </p:txBody>
      </p:sp>
      <p:pic>
        <p:nvPicPr>
          <p:cNvPr id="11" name="Grafik 10"/>
          <p:cNvPicPr>
            <a:picLocks noChangeAspect="1"/>
          </p:cNvPicPr>
          <p:nvPr/>
        </p:nvPicPr>
        <p:blipFill>
          <a:blip r:embed="rId11"/>
          <a:stretch>
            <a:fillRect/>
          </a:stretch>
        </p:blipFill>
        <p:spPr>
          <a:xfrm>
            <a:off x="550437" y="1655243"/>
            <a:ext cx="5265913" cy="1733329"/>
          </a:xfrm>
          <a:prstGeom prst="rect">
            <a:avLst/>
          </a:prstGeom>
        </p:spPr>
      </p:pic>
      <p:pic>
        <p:nvPicPr>
          <p:cNvPr id="12" name="Grafik 11"/>
          <p:cNvPicPr>
            <a:picLocks noChangeAspect="1"/>
          </p:cNvPicPr>
          <p:nvPr/>
        </p:nvPicPr>
        <p:blipFill>
          <a:blip r:embed="rId12"/>
          <a:stretch>
            <a:fillRect/>
          </a:stretch>
        </p:blipFill>
        <p:spPr>
          <a:xfrm>
            <a:off x="550436" y="3604602"/>
            <a:ext cx="5420576" cy="2345542"/>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79597560"/>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59416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2"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23196" y="1701554"/>
            <a:ext cx="561678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a:t>
            </a:r>
            <a:r>
              <a:rPr lang="de-DE" b="1" dirty="0"/>
              <a:t>Outbox </a:t>
            </a:r>
            <a:r>
              <a:rPr lang="de-DE" dirty="0"/>
              <a:t>tab.</a:t>
            </a:r>
          </a:p>
          <a:p>
            <a:pPr marL="342900" indent="-342900">
              <a:buFont typeface="+mj-lt"/>
              <a:buAutoNum type="arabicPeriod"/>
            </a:pPr>
            <a:r>
              <a:rPr lang="de-DE" dirty="0" smtClean="0"/>
              <a:t>Click </a:t>
            </a:r>
            <a:r>
              <a:rPr lang="de-DE" dirty="0"/>
              <a:t>a link in the </a:t>
            </a:r>
            <a:r>
              <a:rPr lang="de-DE" b="1" dirty="0" smtClean="0"/>
              <a:t>Invoice Number </a:t>
            </a:r>
            <a:r>
              <a:rPr lang="de-DE" dirty="0"/>
              <a:t>column to view the invoice details.</a:t>
            </a:r>
          </a:p>
          <a:p>
            <a:pPr marL="342900" indent="-342900">
              <a:buFont typeface="+mj-lt"/>
              <a:buAutoNum type="arabicPeriod"/>
            </a:pPr>
            <a:r>
              <a:rPr lang="de-DE" b="1" dirty="0" smtClean="0"/>
              <a:t>Click on </a:t>
            </a:r>
            <a:r>
              <a:rPr lang="de-DE" b="1" dirty="0"/>
              <a:t>"Cancel</a:t>
            </a:r>
            <a:r>
              <a:rPr lang="de-DE" b="1" dirty="0" smtClean="0"/>
              <a:t>"</a:t>
            </a:r>
            <a:r>
              <a:rPr lang="de-DE" dirty="0" smtClean="0"/>
              <a:t>. The </a:t>
            </a:r>
            <a:r>
              <a:rPr lang="de-DE" dirty="0"/>
              <a:t>status of the invoice changes to </a:t>
            </a:r>
            <a:r>
              <a:rPr lang="de-DE" b="1" dirty="0"/>
              <a:t>Canceled</a:t>
            </a:r>
            <a:r>
              <a:rPr lang="de-DE" dirty="0"/>
              <a:t>.</a:t>
            </a:r>
          </a:p>
          <a:p>
            <a:pPr marL="342900" indent="-342900">
              <a:buFont typeface="+mj-lt"/>
              <a:buAutoNum type="arabicPeriod"/>
            </a:pPr>
            <a:r>
              <a:rPr lang="de-DE" b="1" dirty="0" smtClean="0"/>
              <a:t>Click </a:t>
            </a:r>
            <a:r>
              <a:rPr lang="de-DE" dirty="0"/>
              <a:t>the </a:t>
            </a:r>
            <a:r>
              <a:rPr lang="de-DE" b="1" dirty="0" smtClean="0"/>
              <a:t>invoice number of </a:t>
            </a:r>
            <a:r>
              <a:rPr lang="de-DE" dirty="0" smtClean="0"/>
              <a:t>the </a:t>
            </a:r>
            <a:r>
              <a:rPr lang="de-DE" dirty="0"/>
              <a:t>failed, canceled, or rejected invoice you want to resubmit and click </a:t>
            </a:r>
            <a:r>
              <a:rPr lang="de-DE" b="1" dirty="0"/>
              <a:t>Edit</a:t>
            </a:r>
            <a:r>
              <a:rPr lang="de-DE" dirty="0"/>
              <a:t>.</a:t>
            </a:r>
          </a:p>
          <a:p>
            <a:pPr marL="342900" indent="-342900">
              <a:buFont typeface="+mj-lt"/>
              <a:buAutoNum type="arabicPeriod"/>
            </a:pPr>
            <a:r>
              <a:rPr lang="de-DE" dirty="0" smtClean="0"/>
              <a:t>On the </a:t>
            </a:r>
            <a:r>
              <a:rPr lang="de-DE" dirty="0"/>
              <a:t>Review page, </a:t>
            </a:r>
            <a:r>
              <a:rPr lang="de-DE" b="1" dirty="0" smtClean="0"/>
              <a:t>click </a:t>
            </a:r>
            <a:r>
              <a:rPr lang="de-DE" b="1" dirty="0"/>
              <a:t>Submit to </a:t>
            </a:r>
            <a:r>
              <a:rPr lang="de-DE" dirty="0"/>
              <a:t>send the invoice</a:t>
            </a:r>
            <a:r>
              <a:rPr lang="de-DE" b="1" dirty="0"/>
              <a:t>. </a:t>
            </a:r>
            <a:endParaRPr lang="de-DE" dirty="0"/>
          </a:p>
        </p:txBody>
      </p:sp>
      <p:sp>
        <p:nvSpPr>
          <p:cNvPr id="2" name="Title 1"/>
          <p:cNvSpPr>
            <a:spLocks noGrp="1"/>
          </p:cNvSpPr>
          <p:nvPr>
            <p:ph type="title"/>
          </p:nvPr>
        </p:nvSpPr>
        <p:spPr bwMode="gray"/>
        <p:txBody>
          <a:bodyPr vert="horz"/>
          <a:lstStyle/>
          <a:p>
            <a:r>
              <a:rPr lang="de-DE" dirty="0" smtClean="0"/>
              <a:t>Change </a:t>
            </a:r>
            <a:r>
              <a:rPr lang="de-DE" dirty="0" err="1" smtClean="0"/>
              <a:t>Existing</a:t>
            </a:r>
            <a:r>
              <a:rPr lang="de-DE" dirty="0" smtClean="0"/>
              <a:t> </a:t>
            </a:r>
            <a:r>
              <a:rPr lang="de-DE" dirty="0" err="1" smtClean="0"/>
              <a:t>Invoice</a:t>
            </a:r>
            <a:r>
              <a:rPr lang="de-DE" dirty="0" err="1"/>
              <a:t>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Cancel, edit and resubmit.</a:t>
            </a:r>
            <a:endParaRPr lang="de-DE" dirty="0">
              <a:solidFill>
                <a:schemeClr val="tx2"/>
              </a:solidFill>
            </a:endParaRPr>
          </a:p>
        </p:txBody>
      </p:sp>
      <p:sp>
        <p:nvSpPr>
          <p:cNvPr id="5" name="Datumsplatzhalter 4"/>
          <p:cNvSpPr>
            <a:spLocks noGrp="1"/>
          </p:cNvSpPr>
          <p:nvPr>
            <p:ph type="dt" sz="half" idx="10"/>
          </p:nvPr>
        </p:nvSpPr>
        <p:spPr/>
        <p:txBody>
          <a:bodyPr/>
          <a:lstStyle/>
          <a:p>
            <a:fld id="{EF1AD692-586F-448B-9106-B4C7F6369C7F}"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79</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2" name="Textplatzhalter 3"/>
          <p:cNvSpPr txBox="1">
            <a:spLocks/>
          </p:cNvSpPr>
          <p:nvPr>
            <p:custDataLst>
              <p:tags r:id="rId6"/>
            </p:custDataLst>
          </p:nvPr>
        </p:nvSpPr>
        <p:spPr bwMode="gray">
          <a:xfrm>
            <a:off x="6311661" y="4055416"/>
            <a:ext cx="5039849" cy="98250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200" dirty="0"/>
          </a:p>
        </p:txBody>
      </p:sp>
      <p:pic>
        <p:nvPicPr>
          <p:cNvPr id="11" name="Grafik 10"/>
          <p:cNvPicPr>
            <a:picLocks noChangeAspect="1"/>
          </p:cNvPicPr>
          <p:nvPr/>
        </p:nvPicPr>
        <p:blipFill>
          <a:blip r:embed="rId11"/>
          <a:stretch>
            <a:fillRect/>
          </a:stretch>
        </p:blipFill>
        <p:spPr>
          <a:xfrm>
            <a:off x="550436" y="1630436"/>
            <a:ext cx="5400750" cy="1693185"/>
          </a:xfrm>
          <a:prstGeom prst="rect">
            <a:avLst/>
          </a:prstGeom>
        </p:spPr>
      </p:pic>
      <p:pic>
        <p:nvPicPr>
          <p:cNvPr id="12" name="Grafik 11"/>
          <p:cNvPicPr>
            <a:picLocks noChangeAspect="1"/>
          </p:cNvPicPr>
          <p:nvPr/>
        </p:nvPicPr>
        <p:blipFill>
          <a:blip r:embed="rId12"/>
          <a:stretch>
            <a:fillRect/>
          </a:stretch>
        </p:blipFill>
        <p:spPr>
          <a:xfrm>
            <a:off x="572591" y="3899702"/>
            <a:ext cx="5641659" cy="1474362"/>
          </a:xfrm>
          <a:prstGeom prst="rect">
            <a:avLst/>
          </a:prstGeom>
        </p:spPr>
      </p:pic>
      <p:sp>
        <p:nvSpPr>
          <p:cNvPr id="23" name="Interaktive Schaltfläche: Anfang 22">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99673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67852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2"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Invoices </a:t>
            </a:r>
            <a:r>
              <a:rPr lang="de-DE" sz="1200" b="1" dirty="0"/>
              <a:t>without </a:t>
            </a:r>
            <a:r>
              <a:rPr lang="de-DE" sz="1200" b="1" dirty="0" err="1" smtClean="0"/>
              <a:t>purchase</a:t>
            </a:r>
            <a:r>
              <a:rPr lang="de-DE" sz="1200" b="1" dirty="0" smtClean="0"/>
              <a:t> </a:t>
            </a:r>
            <a:r>
              <a:rPr lang="de-DE" sz="1200" b="1" dirty="0" err="1" smtClean="0"/>
              <a:t>order</a:t>
            </a:r>
            <a:r>
              <a:rPr lang="de-DE" sz="1200" b="1" dirty="0" smtClean="0"/>
              <a:t> </a:t>
            </a:r>
            <a:endParaRPr lang="de-DE" sz="1200" b="1" dirty="0"/>
          </a:p>
          <a:p>
            <a:pPr marL="0" indent="176213">
              <a:buNone/>
            </a:pPr>
            <a:r>
              <a:rPr lang="de-DE" sz="1100" dirty="0"/>
              <a:t>Reconciliation with a </a:t>
            </a:r>
            <a:r>
              <a:rPr lang="de-DE" sz="1100" dirty="0" err="1"/>
              <a:t>purchase</a:t>
            </a:r>
            <a:r>
              <a:rPr lang="de-DE" sz="1100" dirty="0"/>
              <a:t> </a:t>
            </a:r>
            <a:r>
              <a:rPr lang="de-DE" sz="1100" dirty="0" err="1" smtClean="0"/>
              <a:t>order</a:t>
            </a:r>
            <a:r>
              <a:rPr lang="de-DE" sz="1100" dirty="0" smtClean="0"/>
              <a:t> </a:t>
            </a:r>
            <a:r>
              <a:rPr lang="de-DE" sz="1100" dirty="0" err="1" smtClean="0"/>
              <a:t>which</a:t>
            </a:r>
            <a:r>
              <a:rPr lang="de-DE" sz="1100" dirty="0" smtClean="0"/>
              <a:t> was</a:t>
            </a:r>
            <a:r>
              <a:rPr lang="de-DE" sz="1100" dirty="0"/>
              <a:t> not received through Ariba </a:t>
            </a:r>
            <a:r>
              <a:rPr lang="de-DE" sz="1100" dirty="0" smtClean="0"/>
              <a:t>Network </a:t>
            </a:r>
            <a:endParaRPr lang="de-DE" sz="1100" dirty="0"/>
          </a:p>
          <a:p>
            <a:r>
              <a:rPr lang="de-DE" sz="1200" b="1" dirty="0" smtClean="0"/>
              <a:t>Invoicing </a:t>
            </a:r>
            <a:r>
              <a:rPr lang="de-DE" sz="1200" b="1" dirty="0"/>
              <a:t>for corporate credit cards (P </a:t>
            </a:r>
            <a:r>
              <a:rPr lang="de-DE" sz="1200" b="1" dirty="0" err="1"/>
              <a:t>cards</a:t>
            </a:r>
            <a:r>
              <a:rPr lang="de-DE" sz="1200" b="1" dirty="0" smtClean="0"/>
              <a:t>)</a:t>
            </a:r>
            <a:endParaRPr lang="de-DE" sz="1200" b="1" dirty="0"/>
          </a:p>
          <a:p>
            <a:pPr marL="0" indent="176213">
              <a:buNone/>
            </a:pPr>
            <a:r>
              <a:rPr lang="de-DE" sz="1100" dirty="0"/>
              <a:t>An invoice for an order placed using a company credit card will not be accepted </a:t>
            </a:r>
            <a:r>
              <a:rPr lang="de-DE" sz="1100" dirty="0" smtClean="0"/>
              <a:t>by </a:t>
            </a:r>
            <a:r>
              <a:rPr lang="de-DE" sz="1100" dirty="0"/>
              <a:t>TÜV </a:t>
            </a:r>
            <a:r>
              <a:rPr lang="de-DE" sz="1100" dirty="0" smtClean="0"/>
              <a:t>Rheinland </a:t>
            </a:r>
            <a:endParaRPr lang="de-DE" sz="1100" dirty="0"/>
          </a:p>
          <a:p>
            <a:r>
              <a:rPr lang="de-DE" sz="1200" b="1" dirty="0" err="1" smtClean="0"/>
              <a:t>Invoice</a:t>
            </a:r>
            <a:r>
              <a:rPr lang="de-DE" sz="1200" b="1" dirty="0" smtClean="0"/>
              <a:t> </a:t>
            </a:r>
            <a:r>
              <a:rPr lang="de-DE" sz="1200" b="1" dirty="0" err="1" smtClean="0"/>
              <a:t>duplicates</a:t>
            </a:r>
            <a:endParaRPr lang="de-DE" sz="1200" b="1" dirty="0"/>
          </a:p>
          <a:p>
            <a:pPr marL="0" indent="176213">
              <a:buNone/>
            </a:pPr>
            <a:r>
              <a:rPr lang="de-DE" sz="1100" dirty="0"/>
              <a:t>Each invoice must have a new and unique invoice number; TÜV Rheinland rejects duplicate </a:t>
            </a:r>
            <a:r>
              <a:rPr lang="de-DE" sz="1100" dirty="0" err="1"/>
              <a:t>invoice</a:t>
            </a:r>
            <a:r>
              <a:rPr lang="de-DE" sz="1100" dirty="0"/>
              <a:t> </a:t>
            </a:r>
            <a:r>
              <a:rPr lang="de-DE" sz="1100" dirty="0" err="1" smtClean="0"/>
              <a:t>numbers</a:t>
            </a:r>
            <a:r>
              <a:rPr lang="de-DE" sz="1100" dirty="0" smtClean="0"/>
              <a:t> </a:t>
            </a:r>
            <a:r>
              <a:rPr lang="de-DE" sz="1100" dirty="0" err="1" smtClean="0"/>
              <a:t>and</a:t>
            </a:r>
            <a:r>
              <a:rPr lang="de-DE" sz="1100" dirty="0" smtClean="0"/>
              <a:t> such </a:t>
            </a:r>
            <a:r>
              <a:rPr lang="de-DE" sz="1100" dirty="0" err="1" smtClean="0"/>
              <a:t>invoices</a:t>
            </a:r>
            <a:r>
              <a:rPr lang="de-DE" sz="1100" dirty="0" smtClean="0"/>
              <a:t> will </a:t>
            </a:r>
            <a:r>
              <a:rPr lang="de-DE" sz="1100" dirty="0" err="1" smtClean="0"/>
              <a:t>be</a:t>
            </a:r>
            <a:endParaRPr lang="de-DE" sz="1100" dirty="0"/>
          </a:p>
          <a:p>
            <a:pPr marL="0" indent="176213">
              <a:buNone/>
            </a:pPr>
            <a:r>
              <a:rPr lang="de-DE" sz="1100" dirty="0"/>
              <a:t>returned, unless it </a:t>
            </a:r>
            <a:r>
              <a:rPr lang="de-DE" sz="1100" dirty="0" err="1"/>
              <a:t>is</a:t>
            </a:r>
            <a:r>
              <a:rPr lang="de-DE" sz="1100" dirty="0"/>
              <a:t> </a:t>
            </a:r>
            <a:r>
              <a:rPr lang="de-DE" sz="1100" dirty="0" smtClean="0"/>
              <a:t>an </a:t>
            </a:r>
            <a:r>
              <a:rPr lang="de-DE" sz="1100" dirty="0" err="1" smtClean="0"/>
              <a:t>invoice</a:t>
            </a:r>
            <a:r>
              <a:rPr lang="de-DE" sz="1100" dirty="0" smtClean="0"/>
              <a:t> </a:t>
            </a:r>
            <a:r>
              <a:rPr lang="de-DE" sz="1100" dirty="0" err="1" smtClean="0"/>
              <a:t>that</a:t>
            </a:r>
            <a:r>
              <a:rPr lang="de-DE" sz="1100" dirty="0" smtClean="0"/>
              <a:t> was </a:t>
            </a:r>
            <a:r>
              <a:rPr lang="de-DE" sz="1100" dirty="0" err="1" smtClean="0"/>
              <a:t>corrected</a:t>
            </a:r>
            <a:r>
              <a:rPr lang="de-DE" sz="1100" dirty="0" smtClean="0"/>
              <a:t> </a:t>
            </a:r>
            <a:r>
              <a:rPr lang="de-DE" sz="1100" dirty="0" err="1" smtClean="0"/>
              <a:t>and</a:t>
            </a:r>
            <a:r>
              <a:rPr lang="de-DE" sz="1100" dirty="0" smtClean="0"/>
              <a:t> was </a:t>
            </a:r>
            <a:r>
              <a:rPr lang="de-DE" sz="1100" dirty="0" err="1" smtClean="0"/>
              <a:t>previously</a:t>
            </a:r>
            <a:r>
              <a:rPr lang="de-DE" sz="1100" dirty="0" smtClean="0"/>
              <a:t> </a:t>
            </a:r>
            <a:r>
              <a:rPr lang="de-DE" sz="1100" dirty="0" err="1" smtClean="0"/>
              <a:t>marked</a:t>
            </a:r>
            <a:r>
              <a:rPr lang="de-DE" sz="1100" dirty="0" smtClean="0"/>
              <a:t> </a:t>
            </a:r>
            <a:r>
              <a:rPr lang="de-DE" sz="1100" dirty="0"/>
              <a:t>with a "Failed" status on Ariba Network</a:t>
            </a:r>
            <a:r>
              <a:rPr lang="de-DE" sz="1100" dirty="0" smtClean="0"/>
              <a:t>.</a:t>
            </a:r>
            <a:endParaRPr lang="de-DE" sz="1100" dirty="0"/>
          </a:p>
          <a:p>
            <a:r>
              <a:rPr lang="de-DE" sz="1200" b="1" dirty="0" smtClean="0"/>
              <a:t>Paper </a:t>
            </a:r>
            <a:r>
              <a:rPr lang="de-DE" sz="1200" b="1" dirty="0" err="1" smtClean="0"/>
              <a:t>invoices</a:t>
            </a:r>
            <a:endParaRPr lang="de-DE" sz="1200" b="1" dirty="0"/>
          </a:p>
          <a:p>
            <a:pPr marL="0" indent="176213">
              <a:buNone/>
            </a:pPr>
            <a:r>
              <a:rPr lang="de-DE" sz="1100" dirty="0"/>
              <a:t>TÜV Rheinland requires electronic invoices submitted via Ariba Network; TÜV Rheinland no longer accepts paper invoices</a:t>
            </a:r>
            <a:r>
              <a:rPr lang="de-DE" sz="1100" dirty="0" smtClean="0"/>
              <a:t>. </a:t>
            </a:r>
            <a:endParaRPr lang="de-DE" sz="1100" dirty="0"/>
          </a:p>
          <a:p>
            <a:r>
              <a:rPr lang="de-DE" sz="1200" b="1" dirty="0" smtClean="0"/>
              <a:t>Bundle </a:t>
            </a:r>
            <a:r>
              <a:rPr lang="de-DE" sz="1200" b="1" dirty="0" err="1" smtClean="0"/>
              <a:t>or</a:t>
            </a:r>
            <a:r>
              <a:rPr lang="de-DE" sz="1200" b="1" dirty="0" smtClean="0"/>
              <a:t> </a:t>
            </a:r>
            <a:r>
              <a:rPr lang="de-DE" sz="1200" b="1" dirty="0" err="1"/>
              <a:t>consolidated</a:t>
            </a:r>
            <a:r>
              <a:rPr lang="de-DE" sz="1200" b="1" dirty="0"/>
              <a:t> </a:t>
            </a:r>
            <a:r>
              <a:rPr lang="de-DE" sz="1200" b="1" dirty="0" err="1" smtClean="0"/>
              <a:t>invoices</a:t>
            </a:r>
            <a:r>
              <a:rPr lang="de-DE" sz="1200" b="1" dirty="0" smtClean="0"/>
              <a:t> </a:t>
            </a:r>
            <a:r>
              <a:rPr lang="de-DE" sz="1100" dirty="0"/>
              <a:t>(if vendor integration is not available)</a:t>
            </a:r>
          </a:p>
          <a:p>
            <a:pPr marL="0" indent="176213">
              <a:buNone/>
            </a:pPr>
            <a:r>
              <a:rPr lang="de-DE" sz="1100" dirty="0" err="1"/>
              <a:t>Comparison</a:t>
            </a:r>
            <a:r>
              <a:rPr lang="de-DE" sz="1100" dirty="0"/>
              <a:t> </a:t>
            </a:r>
            <a:r>
              <a:rPr lang="de-DE" sz="1100" dirty="0" err="1" smtClean="0"/>
              <a:t>of</a:t>
            </a:r>
            <a:r>
              <a:rPr lang="de-DE" sz="1100" dirty="0" smtClean="0"/>
              <a:t> an </a:t>
            </a:r>
            <a:r>
              <a:rPr lang="de-DE" sz="1100" dirty="0" err="1" smtClean="0"/>
              <a:t>invoice</a:t>
            </a:r>
            <a:r>
              <a:rPr lang="de-DE" sz="1100" dirty="0" smtClean="0"/>
              <a:t> </a:t>
            </a:r>
            <a:r>
              <a:rPr lang="de-DE" sz="1100" dirty="0" err="1" smtClean="0"/>
              <a:t>with</a:t>
            </a:r>
            <a:r>
              <a:rPr lang="de-DE" sz="1100" dirty="0" smtClean="0"/>
              <a:t> </a:t>
            </a:r>
            <a:r>
              <a:rPr lang="de-DE" sz="1100" dirty="0" err="1"/>
              <a:t>several</a:t>
            </a:r>
            <a:r>
              <a:rPr lang="de-DE" sz="1100" dirty="0"/>
              <a:t> </a:t>
            </a:r>
            <a:r>
              <a:rPr lang="de-DE" sz="1100" dirty="0" err="1" smtClean="0"/>
              <a:t>orders</a:t>
            </a:r>
            <a:r>
              <a:rPr lang="de-DE" sz="1100" dirty="0" smtClean="0"/>
              <a:t> </a:t>
            </a:r>
            <a:r>
              <a:rPr lang="de-DE" sz="1100" dirty="0" err="1" smtClean="0"/>
              <a:t>is</a:t>
            </a:r>
            <a:r>
              <a:rPr lang="de-DE" sz="1100" dirty="0" smtClean="0"/>
              <a:t> not </a:t>
            </a:r>
            <a:r>
              <a:rPr lang="de-DE" sz="1100" dirty="0"/>
              <a:t>accepted by TÜV Rheinland.</a:t>
            </a:r>
          </a:p>
          <a:p>
            <a:pPr marL="0" indent="176213">
              <a:buNone/>
            </a:pPr>
            <a:endParaRPr lang="de-DE" sz="1100" dirty="0"/>
          </a:p>
        </p:txBody>
      </p:sp>
      <p:sp>
        <p:nvSpPr>
          <p:cNvPr id="7" name="Textplatzhalter 6"/>
          <p:cNvSpPr>
            <a:spLocks noGrp="1"/>
          </p:cNvSpPr>
          <p:nvPr>
            <p:ph type="body" sz="quarter" idx="14"/>
          </p:nvPr>
        </p:nvSpPr>
        <p:spPr/>
        <p:txBody>
          <a:bodyPr/>
          <a:lstStyle/>
          <a:p>
            <a:r>
              <a:rPr lang="de-DE" dirty="0"/>
              <a:t>Unsupported documents via Ariba </a:t>
            </a:r>
            <a:r>
              <a:rPr lang="de-DE" dirty="0" smtClean="0"/>
              <a:t>Network</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8</a:t>
            </a:fld>
            <a:endParaRPr lang="de-DE" dirty="0"/>
          </a:p>
        </p:txBody>
      </p:sp>
      <p:sp>
        <p:nvSpPr>
          <p:cNvPr id="10" name="Datumsplatzhalter 9"/>
          <p:cNvSpPr>
            <a:spLocks noGrp="1"/>
          </p:cNvSpPr>
          <p:nvPr>
            <p:ph type="dt" sz="half" idx="10"/>
          </p:nvPr>
        </p:nvSpPr>
        <p:spPr/>
        <p:txBody>
          <a:bodyPr/>
          <a:lstStyle/>
          <a:p>
            <a:fld id="{FA8735F7-439B-4101-8275-2ED409B02360}" type="datetime1">
              <a:rPr lang="de-DE" smtClean="0"/>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4748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879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8"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4167978"/>
            <a:ext cx="11017530" cy="268836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Invoice reports </a:t>
            </a:r>
            <a:r>
              <a:rPr lang="de-DE" sz="1200" dirty="0"/>
              <a:t>contain information about invoices you have sent to customers. You can track invoices over a period of time or the total volume of invoices within a period of time.  </a:t>
            </a:r>
          </a:p>
          <a:p>
            <a:r>
              <a:rPr lang="de-DE" sz="1200" b="1" dirty="0"/>
              <a:t>Failed </a:t>
            </a:r>
            <a:r>
              <a:rPr lang="de-DE" sz="1200" b="1" dirty="0" smtClean="0"/>
              <a:t>Invoice Reports </a:t>
            </a:r>
            <a:r>
              <a:rPr lang="de-DE" sz="1200" dirty="0" smtClean="0"/>
              <a:t>provide </a:t>
            </a:r>
            <a:r>
              <a:rPr lang="de-DE" sz="1200" dirty="0"/>
              <a:t>details of failed or rejected invoices. These reports can help troubleshoot invoices that are not routed properly.</a:t>
            </a:r>
          </a:p>
          <a:p>
            <a:r>
              <a:rPr lang="de-DE" sz="1200" dirty="0" smtClean="0"/>
              <a:t>Reports </a:t>
            </a:r>
            <a:r>
              <a:rPr lang="de-DE" sz="1200" dirty="0"/>
              <a:t>can be created by the administrator or by users with the appropriate permissions.</a:t>
            </a:r>
          </a:p>
          <a:p>
            <a:r>
              <a:rPr lang="de-DE" sz="1200" b="1" dirty="0" smtClean="0"/>
              <a:t>Bronze members </a:t>
            </a:r>
            <a:r>
              <a:rPr lang="de-DE" sz="1200" dirty="0"/>
              <a:t>(and higher level members) can choose between </a:t>
            </a:r>
            <a:r>
              <a:rPr lang="de-DE" sz="1200" b="1" dirty="0" smtClean="0"/>
              <a:t>manual </a:t>
            </a:r>
            <a:r>
              <a:rPr lang="de-DE" sz="1200" dirty="0" smtClean="0"/>
              <a:t>and </a:t>
            </a:r>
            <a:r>
              <a:rPr lang="de-DE" sz="1200" b="1" dirty="0" smtClean="0"/>
              <a:t>scheduled </a:t>
            </a:r>
            <a:r>
              <a:rPr lang="de-DE" sz="1200" dirty="0" smtClean="0"/>
              <a:t>reports. </a:t>
            </a:r>
            <a:r>
              <a:rPr lang="de-DE" sz="1200" dirty="0"/>
              <a:t>Enter schedule data when a scheduled report </a:t>
            </a:r>
            <a:r>
              <a:rPr lang="de-DE" sz="1200" dirty="0" smtClean="0"/>
              <a:t>is </a:t>
            </a:r>
            <a:r>
              <a:rPr lang="de-DE" sz="1200" dirty="0"/>
              <a:t>selected</a:t>
            </a:r>
            <a:r>
              <a:rPr lang="de-DE" sz="1200" b="1" dirty="0"/>
              <a:t>. </a:t>
            </a:r>
            <a:endParaRPr lang="de-DE" sz="1200" dirty="0"/>
          </a:p>
          <a:p>
            <a:pPr marL="0" indent="0">
              <a:buNone/>
            </a:pPr>
            <a:endParaRPr lang="de-DE" sz="1200" dirty="0"/>
          </a:p>
        </p:txBody>
      </p:sp>
      <p:sp>
        <p:nvSpPr>
          <p:cNvPr id="2" name="Title 1"/>
          <p:cNvSpPr>
            <a:spLocks noGrp="1"/>
          </p:cNvSpPr>
          <p:nvPr>
            <p:ph type="title"/>
          </p:nvPr>
        </p:nvSpPr>
        <p:spPr bwMode="gray"/>
        <p:txBody>
          <a:bodyPr vert="horz"/>
          <a:lstStyle/>
          <a:p>
            <a:r>
              <a:rPr lang="de-DE" dirty="0" smtClean="0"/>
              <a:t>Download Invoicing Reports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Transaction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9F0A7EC1-D873-440E-8BEA-81C2D0E6203F}"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80</a:t>
            </a:fld>
            <a:endParaRPr lang="de-DE" dirty="0"/>
          </a:p>
        </p:txBody>
      </p:sp>
      <p:sp>
        <p:nvSpPr>
          <p:cNvPr id="21" name="Textplatzhalter 3"/>
          <p:cNvSpPr txBox="1">
            <a:spLocks/>
          </p:cNvSpPr>
          <p:nvPr>
            <p:custDataLst>
              <p:tags r:id="rId5"/>
            </p:custDataLst>
          </p:nvPr>
        </p:nvSpPr>
        <p:spPr bwMode="gray">
          <a:xfrm>
            <a:off x="4366114" y="5446074"/>
            <a:ext cx="7273010" cy="504070"/>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7" name="Textplatzhalter 3"/>
          <p:cNvSpPr txBox="1">
            <a:spLocks/>
          </p:cNvSpPr>
          <p:nvPr>
            <p:custDataLst>
              <p:tags r:id="rId6"/>
            </p:custDataLst>
          </p:nvPr>
        </p:nvSpPr>
        <p:spPr bwMode="gray">
          <a:xfrm>
            <a:off x="621594" y="5830099"/>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2"/>
          <a:stretch>
            <a:fillRect/>
          </a:stretch>
        </p:blipFill>
        <p:spPr>
          <a:xfrm>
            <a:off x="550436" y="1485523"/>
            <a:ext cx="6480900" cy="2539923"/>
          </a:xfrm>
          <a:prstGeom prst="rect">
            <a:avLst/>
          </a:prstGeom>
        </p:spPr>
      </p:pic>
      <p:sp>
        <p:nvSpPr>
          <p:cNvPr id="19" name="Textplatzhalter 3"/>
          <p:cNvSpPr txBox="1">
            <a:spLocks/>
          </p:cNvSpPr>
          <p:nvPr>
            <p:custDataLst>
              <p:tags r:id="rId7"/>
            </p:custDataLst>
          </p:nvPr>
        </p:nvSpPr>
        <p:spPr bwMode="gray">
          <a:xfrm>
            <a:off x="7264275" y="1482568"/>
            <a:ext cx="4090663" cy="2688366"/>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Font typeface="Wingdings" panose="05000000000000000000" pitchFamily="2" charset="2"/>
              <a:buNone/>
            </a:pPr>
            <a:r>
              <a:rPr lang="de-DE" sz="1200" dirty="0" smtClean="0"/>
              <a:t>Reports provide additional information and details about transactions on the network in an easy-to-read format.</a:t>
            </a:r>
          </a:p>
          <a:p>
            <a:endParaRPr lang="de-DE" sz="1200" dirty="0" smtClean="0"/>
          </a:p>
          <a:p>
            <a:pPr marL="342900" indent="-342900">
              <a:buFont typeface="+mj-lt"/>
              <a:buAutoNum type="arabicPeriod"/>
            </a:pPr>
            <a:r>
              <a:rPr lang="de-DE" sz="1200" b="1" dirty="0" smtClean="0"/>
              <a:t>Click the Reports </a:t>
            </a:r>
            <a:r>
              <a:rPr lang="de-DE" sz="1200" dirty="0" smtClean="0"/>
              <a:t>tab in the menu at the top of the page. </a:t>
            </a:r>
          </a:p>
          <a:p>
            <a:pPr marL="342900" indent="-342900">
              <a:buFont typeface="+mj-lt"/>
              <a:buAutoNum type="arabicPeriod"/>
            </a:pPr>
            <a:r>
              <a:rPr lang="de-DE" sz="1200" dirty="0" smtClean="0"/>
              <a:t>Click </a:t>
            </a:r>
            <a:r>
              <a:rPr lang="de-DE" sz="1200" b="1" dirty="0" smtClean="0"/>
              <a:t>Create</a:t>
            </a:r>
            <a:r>
              <a:rPr lang="de-DE" sz="1200" dirty="0" smtClean="0"/>
              <a:t>. </a:t>
            </a:r>
          </a:p>
        </p:txBody>
      </p:sp>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15036866"/>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4979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6"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95206" y="1701553"/>
            <a:ext cx="5544770" cy="33558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smtClean="0"/>
              <a:t>the necessary information. Select an invoice report type: </a:t>
            </a:r>
            <a:r>
              <a:rPr lang="de-DE" b="1" dirty="0" smtClean="0"/>
              <a:t>Failed Invoice </a:t>
            </a:r>
            <a:r>
              <a:rPr lang="de-DE" dirty="0" smtClean="0"/>
              <a:t>or </a:t>
            </a:r>
            <a:r>
              <a:rPr lang="de-DE" b="1" dirty="0" smtClean="0"/>
              <a:t>Invoice</a:t>
            </a:r>
            <a:r>
              <a:rPr lang="de-DE" dirty="0" smtClean="0"/>
              <a:t>. </a:t>
            </a:r>
          </a:p>
          <a:p>
            <a:pPr marL="342900" indent="-342900">
              <a:buFont typeface="+mj-lt"/>
              <a:buAutoNum type="arabicPeriod"/>
            </a:pPr>
            <a:r>
              <a:rPr lang="de-DE" b="1" dirty="0" smtClean="0"/>
              <a:t>Click on "Next"</a:t>
            </a:r>
            <a:r>
              <a:rPr lang="de-DE" dirty="0" smtClean="0"/>
              <a:t>.</a:t>
            </a:r>
          </a:p>
          <a:p>
            <a:pPr marL="342900" indent="-342900">
              <a:buFont typeface="+mj-lt"/>
              <a:buAutoNum type="arabicPeriod"/>
            </a:pPr>
            <a:r>
              <a:rPr lang="de-DE" b="1" dirty="0" smtClean="0"/>
              <a:t>Enter the customer </a:t>
            </a:r>
            <a:r>
              <a:rPr lang="de-DE" dirty="0" smtClean="0"/>
              <a:t>and the </a:t>
            </a:r>
            <a:r>
              <a:rPr lang="de-DE" b="1" dirty="0" smtClean="0"/>
              <a:t>creation date </a:t>
            </a:r>
            <a:r>
              <a:rPr lang="de-DE" dirty="0" smtClean="0"/>
              <a:t>under "Criteria".</a:t>
            </a:r>
          </a:p>
          <a:p>
            <a:pPr marL="342900" indent="-342900">
              <a:buFont typeface="+mj-lt"/>
              <a:buAutoNum type="arabicPeriod"/>
            </a:pPr>
            <a:r>
              <a:rPr lang="de-DE" b="1" dirty="0" smtClean="0"/>
              <a:t>Click </a:t>
            </a:r>
            <a:r>
              <a:rPr lang="de-DE" dirty="0" smtClean="0"/>
              <a:t>on "Submit".</a:t>
            </a:r>
          </a:p>
          <a:p>
            <a:pPr marL="342900" indent="-342900">
              <a:buFont typeface="+mj-lt"/>
              <a:buAutoNum type="arabicPeriod"/>
            </a:pPr>
            <a:r>
              <a:rPr lang="de-DE" dirty="0" smtClean="0"/>
              <a:t>You can view and download the report in CSV format if its status has changed to </a:t>
            </a:r>
            <a:r>
              <a:rPr lang="de-DE" b="1" dirty="0" smtClean="0"/>
              <a:t>Processed. </a:t>
            </a:r>
          </a:p>
          <a:p>
            <a:pPr marL="342900" indent="-342900">
              <a:buFont typeface="+mj-lt"/>
              <a:buAutoNum type="arabicPeriod"/>
            </a:pPr>
            <a:endParaRPr lang="de-DE" dirty="0" smtClean="0"/>
          </a:p>
          <a:p>
            <a:pPr marL="0" indent="0">
              <a:buNone/>
            </a:pPr>
            <a:r>
              <a:rPr lang="de-DE" dirty="0" smtClean="0"/>
              <a:t>For more detailed instructions on generating reports, see the </a:t>
            </a:r>
            <a:r>
              <a:rPr lang="de-DE" b="1" dirty="0" smtClean="0"/>
              <a:t>Ariba Network </a:t>
            </a:r>
            <a:r>
              <a:rPr lang="de-DE" dirty="0" smtClean="0"/>
              <a:t>Transaction Guide on the </a:t>
            </a:r>
            <a:r>
              <a:rPr lang="de-DE" b="1" dirty="0" smtClean="0"/>
              <a:t>Help page of </a:t>
            </a:r>
            <a:r>
              <a:rPr lang="de-DE" dirty="0" smtClean="0"/>
              <a:t>your account. </a:t>
            </a:r>
            <a:endParaRPr lang="de-DE" dirty="0"/>
          </a:p>
        </p:txBody>
      </p:sp>
      <p:sp>
        <p:nvSpPr>
          <p:cNvPr id="2" name="Title 1"/>
          <p:cNvSpPr>
            <a:spLocks noGrp="1"/>
          </p:cNvSpPr>
          <p:nvPr>
            <p:ph type="title"/>
          </p:nvPr>
        </p:nvSpPr>
        <p:spPr bwMode="gray"/>
        <p:txBody>
          <a:bodyPr vert="horz"/>
          <a:lstStyle/>
          <a:p>
            <a:r>
              <a:rPr lang="de-DE" dirty="0" smtClean="0"/>
              <a:t>Accounting Reports</a:t>
            </a:r>
            <a:endParaRPr lang="de-DE" dirty="0"/>
          </a:p>
        </p:txBody>
      </p:sp>
      <p:sp>
        <p:nvSpPr>
          <p:cNvPr id="5" name="Datumsplatzhalter 4"/>
          <p:cNvSpPr>
            <a:spLocks noGrp="1"/>
          </p:cNvSpPr>
          <p:nvPr>
            <p:ph type="dt" sz="half" idx="10"/>
          </p:nvPr>
        </p:nvSpPr>
        <p:spPr/>
        <p:txBody>
          <a:bodyPr/>
          <a:lstStyle/>
          <a:p>
            <a:fld id="{7C28C932-837A-4987-BA33-4A5010EFCD69}"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81</a:t>
            </a:fld>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2" name="Textplatzhalter 3"/>
          <p:cNvSpPr txBox="1">
            <a:spLocks/>
          </p:cNvSpPr>
          <p:nvPr>
            <p:custDataLst>
              <p:tags r:id="rId5"/>
            </p:custDataLst>
          </p:nvPr>
        </p:nvSpPr>
        <p:spPr bwMode="gray">
          <a:xfrm>
            <a:off x="6600887" y="4692054"/>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0"/>
          <a:stretch>
            <a:fillRect/>
          </a:stretch>
        </p:blipFill>
        <p:spPr>
          <a:xfrm>
            <a:off x="550436" y="1024877"/>
            <a:ext cx="4680649" cy="3410857"/>
          </a:xfrm>
          <a:prstGeom prst="rect">
            <a:avLst/>
          </a:prstGeom>
        </p:spPr>
      </p:pic>
      <p:pic>
        <p:nvPicPr>
          <p:cNvPr id="12" name="Grafik 11"/>
          <p:cNvPicPr>
            <a:picLocks noChangeAspect="1"/>
          </p:cNvPicPr>
          <p:nvPr/>
        </p:nvPicPr>
        <p:blipFill>
          <a:blip r:embed="rId11"/>
          <a:stretch>
            <a:fillRect/>
          </a:stretch>
        </p:blipFill>
        <p:spPr>
          <a:xfrm>
            <a:off x="550436" y="4494345"/>
            <a:ext cx="4134465" cy="179879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5665748"/>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236956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2"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727016" y="1701554"/>
            <a:ext cx="6912959" cy="32404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100" dirty="0"/>
              <a:t>By configuring invoice archiving, you can specify the frequency, immediacy, and deployment of compressed invoice archives. To use this feature, complete the following steps:</a:t>
            </a:r>
          </a:p>
          <a:p>
            <a:pPr marL="228600" indent="-228600">
              <a:buFont typeface="+mj-lt"/>
              <a:buAutoNum type="arabicPeriod"/>
            </a:pPr>
            <a:r>
              <a:rPr lang="de-DE" sz="1100" dirty="0"/>
              <a:t>From the </a:t>
            </a:r>
            <a:r>
              <a:rPr lang="de-DE" sz="1100" b="1" dirty="0" smtClean="0"/>
              <a:t>Company Settings </a:t>
            </a:r>
            <a:r>
              <a:rPr lang="de-DE" sz="1100" dirty="0"/>
              <a:t>drop-down menu</a:t>
            </a:r>
            <a:r>
              <a:rPr lang="de-DE" sz="1100" dirty="0" smtClean="0"/>
              <a:t>, select </a:t>
            </a:r>
            <a:r>
              <a:rPr lang="de-DE" sz="1100" b="1" dirty="0"/>
              <a:t>Electronic Invoice Forwarding</a:t>
            </a:r>
            <a:r>
              <a:rPr lang="de-DE" sz="1100" dirty="0"/>
              <a:t>.</a:t>
            </a:r>
          </a:p>
          <a:p>
            <a:pPr marL="228600" indent="-228600">
              <a:buFont typeface="+mj-lt"/>
              <a:buAutoNum type="arabicPeriod"/>
            </a:pPr>
            <a:r>
              <a:rPr lang="de-DE" sz="1100" dirty="0" smtClean="0"/>
              <a:t>Choose the </a:t>
            </a:r>
            <a:r>
              <a:rPr lang="de-DE" sz="1100" b="1" dirty="0"/>
              <a:t>Tax Invoices and Archiving </a:t>
            </a:r>
            <a:r>
              <a:rPr lang="de-DE" sz="1100" dirty="0"/>
              <a:t>tab.</a:t>
            </a:r>
          </a:p>
          <a:p>
            <a:pPr marL="228600" indent="-228600">
              <a:buFont typeface="+mj-lt"/>
              <a:buAutoNum type="arabicPeriod"/>
            </a:pPr>
            <a:r>
              <a:rPr lang="de-DE" sz="1100" dirty="0"/>
              <a:t>Scroll to </a:t>
            </a:r>
            <a:r>
              <a:rPr lang="de-DE" sz="1100" b="1" dirty="0" smtClean="0"/>
              <a:t>Invoice Archiving </a:t>
            </a:r>
            <a:r>
              <a:rPr lang="de-DE" sz="1100" dirty="0" smtClean="0"/>
              <a:t>and </a:t>
            </a:r>
            <a:r>
              <a:rPr lang="de-DE" sz="1100" dirty="0"/>
              <a:t>click the </a:t>
            </a:r>
            <a:r>
              <a:rPr lang="de-DE" sz="1100" b="1" dirty="0"/>
              <a:t>Configure for Invoice Archiving </a:t>
            </a:r>
            <a:r>
              <a:rPr lang="de-DE" sz="1100" dirty="0"/>
              <a:t>link.</a:t>
            </a:r>
          </a:p>
          <a:p>
            <a:pPr marL="228600" indent="-228600">
              <a:buFont typeface="+mj-lt"/>
              <a:buAutoNum type="arabicPeriod"/>
            </a:pPr>
            <a:r>
              <a:rPr lang="de-DE" sz="1100" dirty="0" smtClean="0"/>
              <a:t>Specify </a:t>
            </a:r>
            <a:r>
              <a:rPr lang="de-DE" sz="1100" dirty="0"/>
              <a:t>the </a:t>
            </a:r>
            <a:r>
              <a:rPr lang="de-DE" sz="1100" b="1" dirty="0" smtClean="0"/>
              <a:t>frequency </a:t>
            </a:r>
            <a:r>
              <a:rPr lang="de-DE" sz="1100" dirty="0" smtClean="0"/>
              <a:t>("</a:t>
            </a:r>
            <a:r>
              <a:rPr lang="de-DE" sz="1100" dirty="0"/>
              <a:t>Twice a day", "Daily", "Weekly", "Every two weeks", or "Monthly"), check the "Archive immediately" box to begin archiving without a 30-day waiting period, and click </a:t>
            </a:r>
            <a:r>
              <a:rPr lang="de-DE" sz="1100" b="1" dirty="0"/>
              <a:t>Start</a:t>
            </a:r>
            <a:r>
              <a:rPr lang="de-DE" sz="1100" dirty="0"/>
              <a:t>.</a:t>
            </a:r>
          </a:p>
          <a:p>
            <a:pPr marL="228600" indent="-228600">
              <a:buFont typeface="+mj-lt"/>
              <a:buAutoNum type="arabicPeriod"/>
            </a:pPr>
            <a:r>
              <a:rPr lang="de-DE" sz="1100" dirty="0" smtClean="0"/>
              <a:t>If </a:t>
            </a:r>
            <a:r>
              <a:rPr lang="de-DE" sz="1100" dirty="0"/>
              <a:t>you want Ariba Network to automatically deliver archived </a:t>
            </a:r>
            <a:r>
              <a:rPr lang="de-DE" sz="1100" dirty="0" err="1"/>
              <a:t>zip files to </a:t>
            </a:r>
            <a:r>
              <a:rPr lang="de-DE" sz="1100" dirty="0"/>
              <a:t>you, also specify an archive delivery URL (otherwise, you can download invoices from the Archived Invoices section of the Outbox page).</a:t>
            </a:r>
          </a:p>
          <a:p>
            <a:pPr marL="228600" indent="-228600">
              <a:buFont typeface="+mj-lt"/>
              <a:buAutoNum type="arabicPeriod"/>
            </a:pPr>
            <a:r>
              <a:rPr lang="de-DE" sz="1100" b="1" dirty="0" smtClean="0"/>
              <a:t>Note</a:t>
            </a:r>
            <a:r>
              <a:rPr lang="de-DE" sz="1100" b="1" dirty="0"/>
              <a:t>: </a:t>
            </a:r>
            <a:r>
              <a:rPr lang="de-DE" sz="1100" dirty="0"/>
              <a:t>Once </a:t>
            </a:r>
            <a:r>
              <a:rPr lang="de-DE" sz="1100" b="1" dirty="0" smtClean="0"/>
              <a:t>Archive </a:t>
            </a:r>
            <a:r>
              <a:rPr lang="de-DE" sz="1100" b="1" dirty="0"/>
              <a:t>Immediately </a:t>
            </a:r>
            <a:r>
              <a:rPr lang="de-DE" sz="1100" dirty="0"/>
              <a:t>has been </a:t>
            </a:r>
            <a:r>
              <a:rPr lang="de-DE" sz="1100" dirty="0" smtClean="0"/>
              <a:t>started</a:t>
            </a:r>
            <a:r>
              <a:rPr lang="de-DE" sz="1100" dirty="0"/>
              <a:t>, you can either </a:t>
            </a:r>
            <a:r>
              <a:rPr lang="de-DE" sz="1100" b="1" dirty="0" smtClean="0"/>
              <a:t>stop </a:t>
            </a:r>
            <a:r>
              <a:rPr lang="de-DE" sz="1100" dirty="0"/>
              <a:t>the process </a:t>
            </a:r>
            <a:r>
              <a:rPr lang="de-DE" sz="1100" dirty="0" smtClean="0"/>
              <a:t>or </a:t>
            </a:r>
            <a:r>
              <a:rPr lang="de-DE" sz="1100" b="1" dirty="0"/>
              <a:t>update the frequency at </a:t>
            </a:r>
            <a:r>
              <a:rPr lang="de-DE" sz="1100" dirty="0"/>
              <a:t>any time.</a:t>
            </a:r>
          </a:p>
          <a:p>
            <a:pPr marL="228600" indent="-228600">
              <a:buFont typeface="+mj-lt"/>
              <a:buAutoNum type="arabicPeriod"/>
            </a:pPr>
            <a:r>
              <a:rPr lang="de-DE" sz="1100" dirty="0" smtClean="0"/>
              <a:t>You </a:t>
            </a:r>
            <a:r>
              <a:rPr lang="de-DE" sz="1100" dirty="0"/>
              <a:t>can </a:t>
            </a:r>
            <a:r>
              <a:rPr lang="de-DE" sz="1100" dirty="0" smtClean="0"/>
              <a:t>navigate </a:t>
            </a:r>
            <a:r>
              <a:rPr lang="de-DE" sz="1100" dirty="0"/>
              <a:t>back to the </a:t>
            </a:r>
            <a:r>
              <a:rPr lang="de-DE" sz="1100" b="1" dirty="0"/>
              <a:t>Tax Billing and </a:t>
            </a:r>
            <a:r>
              <a:rPr lang="de-DE" sz="1100" b="1" dirty="0" smtClean="0"/>
              <a:t>Archiving screen </a:t>
            </a:r>
            <a:r>
              <a:rPr lang="de-DE" sz="1100" dirty="0"/>
              <a:t>to subscribe to </a:t>
            </a:r>
            <a:r>
              <a:rPr lang="de-DE" sz="1100" b="1" dirty="0"/>
              <a:t>Long-Term </a:t>
            </a:r>
            <a:r>
              <a:rPr lang="de-DE" sz="1100" b="1" dirty="0" smtClean="0"/>
              <a:t>Document Archiving </a:t>
            </a:r>
            <a:r>
              <a:rPr lang="de-DE" sz="1100" dirty="0" smtClean="0"/>
              <a:t>for </a:t>
            </a:r>
            <a:r>
              <a:rPr lang="de-DE" sz="1100" dirty="0"/>
              <a:t>an integrated archiving solution. (See the Terms of Use and Policies </a:t>
            </a:r>
            <a:r>
              <a:rPr lang="de-DE" sz="1100" dirty="0" smtClean="0"/>
              <a:t>link for </a:t>
            </a:r>
            <a:r>
              <a:rPr lang="de-DE" sz="1100" dirty="0"/>
              <a:t>more details</a:t>
            </a:r>
            <a:r>
              <a:rPr lang="de-DE" sz="1100" dirty="0" smtClean="0"/>
              <a:t>). </a:t>
            </a:r>
            <a:endParaRPr lang="de-DE" sz="1100" dirty="0"/>
          </a:p>
        </p:txBody>
      </p:sp>
      <p:sp>
        <p:nvSpPr>
          <p:cNvPr id="2" name="Title 1"/>
          <p:cNvSpPr>
            <a:spLocks noGrp="1"/>
          </p:cNvSpPr>
          <p:nvPr>
            <p:ph type="title"/>
          </p:nvPr>
        </p:nvSpPr>
        <p:spPr bwMode="gray"/>
        <p:txBody>
          <a:bodyPr vert="horz"/>
          <a:lstStyle/>
          <a:p>
            <a:r>
              <a:rPr lang="de-DE" dirty="0" err="1" smtClean="0"/>
              <a:t>Invoice</a:t>
            </a:r>
            <a:r>
              <a:rPr lang="de-DE" dirty="0" smtClean="0"/>
              <a:t> Archive</a:t>
            </a:r>
            <a:endParaRPr lang="de-DE" dirty="0"/>
          </a:p>
        </p:txBody>
      </p:sp>
      <p:sp>
        <p:nvSpPr>
          <p:cNvPr id="5" name="Datumsplatzhalter 4"/>
          <p:cNvSpPr>
            <a:spLocks noGrp="1"/>
          </p:cNvSpPr>
          <p:nvPr>
            <p:ph type="dt" sz="half" idx="10"/>
          </p:nvPr>
        </p:nvSpPr>
        <p:spPr/>
        <p:txBody>
          <a:bodyPr/>
          <a:lstStyle/>
          <a:p>
            <a:fld id="{8B664AA6-4CCB-4B8B-BC8E-4D2239C75F98}"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82</a:t>
            </a:fld>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0" name="Textplatzhalter 3"/>
          <p:cNvSpPr txBox="1">
            <a:spLocks/>
          </p:cNvSpPr>
          <p:nvPr>
            <p:custDataLst>
              <p:tags r:id="rId5"/>
            </p:custDataLst>
          </p:nvPr>
        </p:nvSpPr>
        <p:spPr bwMode="gray">
          <a:xfrm>
            <a:off x="6418825" y="4819825"/>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0"/>
          <a:stretch>
            <a:fillRect/>
          </a:stretch>
        </p:blipFill>
        <p:spPr>
          <a:xfrm>
            <a:off x="603892" y="945374"/>
            <a:ext cx="3114984" cy="1309366"/>
          </a:xfrm>
          <a:prstGeom prst="rect">
            <a:avLst/>
          </a:prstGeom>
        </p:spPr>
      </p:pic>
      <p:pic>
        <p:nvPicPr>
          <p:cNvPr id="12" name="Grafik 11"/>
          <p:cNvPicPr>
            <a:picLocks noChangeAspect="1"/>
          </p:cNvPicPr>
          <p:nvPr/>
        </p:nvPicPr>
        <p:blipFill>
          <a:blip r:embed="rId11"/>
          <a:stretch>
            <a:fillRect/>
          </a:stretch>
        </p:blipFill>
        <p:spPr>
          <a:xfrm>
            <a:off x="588029" y="2412594"/>
            <a:ext cx="3274867" cy="2889459"/>
          </a:xfrm>
          <a:prstGeom prst="rect">
            <a:avLst/>
          </a:prstGeom>
        </p:spPr>
      </p:pic>
      <p:pic>
        <p:nvPicPr>
          <p:cNvPr id="21" name="Grafik 20"/>
          <p:cNvPicPr>
            <a:picLocks noChangeAspect="1"/>
          </p:cNvPicPr>
          <p:nvPr/>
        </p:nvPicPr>
        <p:blipFill>
          <a:blip r:embed="rId12"/>
          <a:stretch>
            <a:fillRect/>
          </a:stretch>
        </p:blipFill>
        <p:spPr>
          <a:xfrm>
            <a:off x="588029" y="5423888"/>
            <a:ext cx="4359090" cy="842871"/>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80506247"/>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452756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4"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Ariba Network Help Resources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83</a:t>
            </a:fld>
            <a:endParaRPr lang="de-DE" dirty="0"/>
          </a:p>
        </p:txBody>
      </p:sp>
      <p:sp>
        <p:nvSpPr>
          <p:cNvPr id="10" name="Datumsplatzhalter 9"/>
          <p:cNvSpPr>
            <a:spLocks noGrp="1"/>
          </p:cNvSpPr>
          <p:nvPr>
            <p:ph type="dt" sz="half" idx="10"/>
          </p:nvPr>
        </p:nvSpPr>
        <p:spPr/>
        <p:txBody>
          <a:bodyPr/>
          <a:lstStyle/>
          <a:p>
            <a:fld id="{AF50096A-B3AC-4900-8B0F-BE466B8C2743}" type="datetime1">
              <a:rPr lang="de-DE" smtClean="0"/>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715393482"/>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555255580"/>
              </p:ext>
            </p:extLst>
          </p:nvPr>
        </p:nvGraphicFramePr>
        <p:xfrm>
          <a:off x="7823446" y="3604447"/>
          <a:ext cx="2376330" cy="828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2" action="ppaction://hlinksldjump"/>
                        </a:rPr>
                        <a:t>Ariba.com Links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Troubleshooting problems with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6" name="Interaktive Schaltfläche: Hilfe 25">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30592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7563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2"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Support of suppliers during implementation</a:t>
            </a:r>
          </a:p>
          <a:p>
            <a:pPr marL="1611313" lvl="1" indent="0">
              <a:buNone/>
            </a:pPr>
            <a:r>
              <a:rPr lang="de-DE" sz="1200" b="1" dirty="0" smtClean="0"/>
              <a:t>Support for registering or configuring Ariba Network </a:t>
            </a:r>
            <a:endParaRPr lang="de-DE" sz="1100" dirty="0" smtClean="0"/>
          </a:p>
          <a:p>
            <a:pPr marL="1611313" lvl="1" indent="184150"/>
            <a:r>
              <a:rPr lang="de-DE" sz="1200" dirty="0" smtClean="0"/>
              <a:t>Registration, supplier fees, account configuration</a:t>
            </a:r>
          </a:p>
          <a:p>
            <a:pPr marL="1611313" lvl="1" indent="184150"/>
            <a:r>
              <a:rPr lang="de-DE" sz="1200" dirty="0" smtClean="0">
                <a:solidFill>
                  <a:srgbClr val="FF0000"/>
                </a:solidFill>
                <a:hlinkClick r:id="rId13"/>
              </a:rPr>
              <a:t>Via SAP Ariba Help Center</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Support for the business process of activating TÜV Rheinland</a:t>
            </a:r>
            <a:endParaRPr lang="de-DE" sz="1100" dirty="0" smtClean="0"/>
          </a:p>
          <a:p>
            <a:pPr marL="1611313" lvl="1" indent="184150"/>
            <a:r>
              <a:rPr lang="de-DE" sz="1200" dirty="0" smtClean="0"/>
              <a:t>Business-related questions for your TÜV Rheinland purchaser or</a:t>
            </a:r>
          </a:p>
          <a:p>
            <a:pPr marL="1611313" lvl="1" indent="184150"/>
            <a:r>
              <a:rPr lang="de-DE" sz="1200" dirty="0" smtClean="0"/>
              <a:t>Email </a:t>
            </a:r>
            <a:r>
              <a:rPr lang="de-DE" sz="1200" dirty="0"/>
              <a:t>to </a:t>
            </a:r>
            <a:r>
              <a:rPr lang="de-DE" sz="1200" dirty="0">
                <a:solidFill>
                  <a:srgbClr val="FF0000"/>
                </a:solidFill>
                <a:hlinkClick r:id="rId14"/>
              </a:rPr>
              <a:t>Global-Office-Procurement@de.tuv.com</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TÜV Rheinland supplier information portal</a:t>
            </a:r>
          </a:p>
          <a:p>
            <a:pPr marL="1611313" lvl="1" indent="184150"/>
            <a:r>
              <a:rPr lang="de-DE" sz="1200" dirty="0" smtClean="0">
                <a:solidFill>
                  <a:srgbClr val="FF0000"/>
                </a:solidFill>
                <a:hlinkClick r:id="rId15"/>
              </a:rPr>
              <a:t>TÜV Rheinland website (external)</a:t>
            </a:r>
            <a:endParaRPr lang="de-DE" sz="1200" dirty="0" smtClean="0">
              <a:solidFill>
                <a:srgbClr val="FF0000"/>
              </a:solidFill>
            </a:endParaRPr>
          </a:p>
          <a:p>
            <a:pPr marL="1611313" lvl="1" indent="184150"/>
            <a:r>
              <a:rPr lang="de-DE" sz="1200" dirty="0" smtClean="0"/>
              <a:t>Supplier information portal (via AN supplier account)</a:t>
            </a:r>
          </a:p>
          <a:p>
            <a:pPr marL="1611313" lvl="1" indent="184150"/>
            <a:endParaRPr lang="de-DE" sz="1100" dirty="0" smtClean="0"/>
          </a:p>
          <a:p>
            <a:pPr marL="0" indent="0">
              <a:buNone/>
            </a:pPr>
            <a:r>
              <a:rPr lang="de-DE" b="1" dirty="0" smtClean="0"/>
              <a:t>Support for suppliers after the launch</a:t>
            </a:r>
          </a:p>
          <a:p>
            <a:pPr marL="179388" indent="1431925">
              <a:buNone/>
            </a:pPr>
            <a:r>
              <a:rPr lang="de-DE" sz="1200" b="1" dirty="0" smtClean="0"/>
              <a:t>Global customer support </a:t>
            </a:r>
            <a:endParaRPr lang="de-DE" sz="1200" dirty="0" smtClean="0"/>
          </a:p>
          <a:p>
            <a:pPr marL="179388" indent="1431925">
              <a:buNone/>
            </a:pPr>
            <a:r>
              <a:rPr lang="de-DE" sz="1200" dirty="0" smtClean="0"/>
              <a:t>Use Help Center directly from your Ariba Network account.</a:t>
            </a:r>
          </a:p>
          <a:p>
            <a:pPr marL="0" indent="0">
              <a:buNone/>
            </a:pPr>
            <a:r>
              <a:rPr lang="de-DE" dirty="0" smtClean="0"/>
              <a:t>	</a:t>
            </a:r>
          </a:p>
          <a:p>
            <a:pPr marL="0" indent="0">
              <a:buNone/>
            </a:pPr>
            <a:endParaRPr lang="de-DE" b="1" dirty="0" smtClean="0"/>
          </a:p>
        </p:txBody>
      </p:sp>
      <p:sp>
        <p:nvSpPr>
          <p:cNvPr id="2" name="Title 1"/>
          <p:cNvSpPr>
            <a:spLocks noGrp="1"/>
          </p:cNvSpPr>
          <p:nvPr>
            <p:ph type="title"/>
          </p:nvPr>
        </p:nvSpPr>
        <p:spPr bwMode="gray"/>
        <p:txBody>
          <a:bodyPr vert="horz"/>
          <a:lstStyle/>
          <a:p>
            <a:r>
              <a:rPr lang="de-DE" dirty="0" smtClean="0"/>
              <a:t>Customer Support </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09203F14-EA9A-4F77-8D68-E7FDF48EF767}"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84</a:t>
            </a:fld>
            <a:endParaRPr lang="de-DE" dirty="0"/>
          </a:p>
        </p:txBody>
      </p:sp>
      <p:sp>
        <p:nvSpPr>
          <p:cNvPr id="11" name="Mail">
            <a:extLst>
              <a:ext uri="{FF2B5EF4-FFF2-40B4-BE49-F238E27FC236}">
                <a16:creationId xmlns:a16="http://schemas.microsoft.com/office/drawing/2014/main" id="{904983C8-DE30-4539-8EB8-1BE900888A75}"/>
              </a:ext>
            </a:extLst>
          </p:cNvPr>
          <p:cNvSpPr>
            <a:spLocks noChangeAspect="1" noEditPoints="1"/>
          </p:cNvSpPr>
          <p:nvPr>
            <p:custDataLst>
              <p:tags r:id="rId5"/>
            </p:custDataLst>
          </p:nvPr>
        </p:nvSpPr>
        <p:spPr bwMode="auto">
          <a:xfrm>
            <a:off x="1198526" y="2133704"/>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2" name="Mail">
            <a:extLst>
              <a:ext uri="{FF2B5EF4-FFF2-40B4-BE49-F238E27FC236}">
                <a16:creationId xmlns:a16="http://schemas.microsoft.com/office/drawing/2014/main" id="{904983C8-DE30-4539-8EB8-1BE900888A75}"/>
              </a:ext>
            </a:extLst>
          </p:cNvPr>
          <p:cNvSpPr>
            <a:spLocks noChangeAspect="1" noEditPoints="1"/>
          </p:cNvSpPr>
          <p:nvPr>
            <p:custDataLst>
              <p:tags r:id="rId6"/>
            </p:custDataLst>
          </p:nvPr>
        </p:nvSpPr>
        <p:spPr bwMode="auto">
          <a:xfrm>
            <a:off x="1198526" y="3120066"/>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4" name="Phone">
            <a:extLst>
              <a:ext uri="{FF2B5EF4-FFF2-40B4-BE49-F238E27FC236}">
                <a16:creationId xmlns:a16="http://schemas.microsoft.com/office/drawing/2014/main" id="{C43DC1E1-A55E-409C-9772-0F861FC88A5B}"/>
              </a:ext>
            </a:extLst>
          </p:cNvPr>
          <p:cNvSpPr>
            <a:spLocks noChangeAspect="1"/>
          </p:cNvSpPr>
          <p:nvPr>
            <p:custDataLst>
              <p:tags r:id="rId7"/>
            </p:custDataLst>
          </p:nvPr>
        </p:nvSpPr>
        <p:spPr bwMode="auto">
          <a:xfrm>
            <a:off x="1332689" y="5374064"/>
            <a:ext cx="305486" cy="432000"/>
          </a:xfrm>
          <a:custGeom>
            <a:avLst/>
            <a:gdLst>
              <a:gd name="T0" fmla="*/ 2813 w 3470"/>
              <a:gd name="T1" fmla="*/ 2639 h 4915"/>
              <a:gd name="T2" fmla="*/ 2162 w 3470"/>
              <a:gd name="T3" fmla="*/ 2976 h 4915"/>
              <a:gd name="T4" fmla="*/ 1606 w 3470"/>
              <a:gd name="T5" fmla="*/ 1707 h 4915"/>
              <a:gd name="T6" fmla="*/ 2274 w 3470"/>
              <a:gd name="T7" fmla="*/ 1393 h 4915"/>
              <a:gd name="T8" fmla="*/ 1623 w 3470"/>
              <a:gd name="T9" fmla="*/ 0 h 4915"/>
              <a:gd name="T10" fmla="*/ 606 w 3470"/>
              <a:gd name="T11" fmla="*/ 474 h 4915"/>
              <a:gd name="T12" fmla="*/ 581 w 3470"/>
              <a:gd name="T13" fmla="*/ 525 h 4915"/>
              <a:gd name="T14" fmla="*/ 1164 w 3470"/>
              <a:gd name="T15" fmla="*/ 3481 h 4915"/>
              <a:gd name="T16" fmla="*/ 977 w 3470"/>
              <a:gd name="T17" fmla="*/ 3645 h 4915"/>
              <a:gd name="T18" fmla="*/ 666 w 3470"/>
              <a:gd name="T19" fmla="*/ 4017 h 4915"/>
              <a:gd name="T20" fmla="*/ 396 w 3470"/>
              <a:gd name="T21" fmla="*/ 4341 h 4915"/>
              <a:gd name="T22" fmla="*/ 68 w 3470"/>
              <a:gd name="T23" fmla="*/ 4605 h 4915"/>
              <a:gd name="T24" fmla="*/ 0 w 3470"/>
              <a:gd name="T25" fmla="*/ 4649 h 4915"/>
              <a:gd name="T26" fmla="*/ 171 w 3470"/>
              <a:gd name="T27" fmla="*/ 4915 h 4915"/>
              <a:gd name="T28" fmla="*/ 239 w 3470"/>
              <a:gd name="T29" fmla="*/ 4871 h 4915"/>
              <a:gd name="T30" fmla="*/ 616 w 3470"/>
              <a:gd name="T31" fmla="*/ 4568 h 4915"/>
              <a:gd name="T32" fmla="*/ 926 w 3470"/>
              <a:gd name="T33" fmla="*/ 4196 h 4915"/>
              <a:gd name="T34" fmla="*/ 1196 w 3470"/>
              <a:gd name="T35" fmla="*/ 3872 h 4915"/>
              <a:gd name="T36" fmla="*/ 1525 w 3470"/>
              <a:gd name="T37" fmla="*/ 3608 h 4915"/>
              <a:gd name="T38" fmla="*/ 1595 w 3470"/>
              <a:gd name="T39" fmla="*/ 3558 h 4915"/>
              <a:gd name="T40" fmla="*/ 1549 w 3470"/>
              <a:gd name="T41" fmla="*/ 3491 h 4915"/>
              <a:gd name="T42" fmla="*/ 847 w 3470"/>
              <a:gd name="T43" fmla="*/ 710 h 4915"/>
              <a:gd name="T44" fmla="*/ 1471 w 3470"/>
              <a:gd name="T45" fmla="*/ 420 h 4915"/>
              <a:gd name="T46" fmla="*/ 1855 w 3470"/>
              <a:gd name="T47" fmla="*/ 1240 h 4915"/>
              <a:gd name="T48" fmla="*/ 1242 w 3470"/>
              <a:gd name="T49" fmla="*/ 1528 h 4915"/>
              <a:gd name="T50" fmla="*/ 1269 w 3470"/>
              <a:gd name="T51" fmla="*/ 1652 h 4915"/>
              <a:gd name="T52" fmla="*/ 2037 w 3470"/>
              <a:gd name="T53" fmla="*/ 3301 h 4915"/>
              <a:gd name="T54" fmla="*/ 2049 w 3470"/>
              <a:gd name="T55" fmla="*/ 3315 h 4915"/>
              <a:gd name="T56" fmla="*/ 2065 w 3470"/>
              <a:gd name="T57" fmla="*/ 3333 h 4915"/>
              <a:gd name="T58" fmla="*/ 2096 w 3470"/>
              <a:gd name="T59" fmla="*/ 3366 h 4915"/>
              <a:gd name="T60" fmla="*/ 2668 w 3470"/>
              <a:gd name="T61" fmla="*/ 3070 h 4915"/>
              <a:gd name="T62" fmla="*/ 3052 w 3470"/>
              <a:gd name="T63" fmla="*/ 3886 h 4915"/>
              <a:gd name="T64" fmla="*/ 2432 w 3470"/>
              <a:gd name="T65" fmla="*/ 4188 h 4915"/>
              <a:gd name="T66" fmla="*/ 1827 w 3470"/>
              <a:gd name="T67" fmla="*/ 3812 h 4915"/>
              <a:gd name="T68" fmla="*/ 1765 w 3470"/>
              <a:gd name="T69" fmla="*/ 3857 h 4915"/>
              <a:gd name="T70" fmla="*/ 1567 w 3470"/>
              <a:gd name="T71" fmla="*/ 4004 h 4915"/>
              <a:gd name="T72" fmla="*/ 2408 w 3470"/>
              <a:gd name="T73" fmla="*/ 4513 h 4915"/>
              <a:gd name="T74" fmla="*/ 2463 w 3470"/>
              <a:gd name="T75" fmla="*/ 4525 h 4915"/>
              <a:gd name="T76" fmla="*/ 3470 w 3470"/>
              <a:gd name="T77" fmla="*/ 4034 h 4915"/>
              <a:gd name="T78" fmla="*/ 2813 w 3470"/>
              <a:gd name="T79" fmla="*/ 2639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70" h="4915">
                <a:moveTo>
                  <a:pt x="2813" y="2639"/>
                </a:moveTo>
                <a:lnTo>
                  <a:pt x="2162" y="2976"/>
                </a:lnTo>
                <a:cubicBezTo>
                  <a:pt x="2028" y="2783"/>
                  <a:pt x="1766" y="2347"/>
                  <a:pt x="1606" y="1707"/>
                </a:cubicBezTo>
                <a:lnTo>
                  <a:pt x="2274" y="1393"/>
                </a:lnTo>
                <a:lnTo>
                  <a:pt x="1623" y="0"/>
                </a:lnTo>
                <a:lnTo>
                  <a:pt x="606" y="474"/>
                </a:lnTo>
                <a:lnTo>
                  <a:pt x="581" y="525"/>
                </a:lnTo>
                <a:cubicBezTo>
                  <a:pt x="559" y="573"/>
                  <a:pt x="42" y="1714"/>
                  <a:pt x="1164" y="3481"/>
                </a:cubicBezTo>
                <a:cubicBezTo>
                  <a:pt x="1095" y="3536"/>
                  <a:pt x="1032" y="3591"/>
                  <a:pt x="977" y="3645"/>
                </a:cubicBezTo>
                <a:cubicBezTo>
                  <a:pt x="805" y="3813"/>
                  <a:pt x="672" y="4009"/>
                  <a:pt x="666" y="4017"/>
                </a:cubicBezTo>
                <a:cubicBezTo>
                  <a:pt x="665" y="4019"/>
                  <a:pt x="543" y="4197"/>
                  <a:pt x="396" y="4341"/>
                </a:cubicBezTo>
                <a:cubicBezTo>
                  <a:pt x="252" y="4483"/>
                  <a:pt x="75" y="4600"/>
                  <a:pt x="68" y="4605"/>
                </a:cubicBezTo>
                <a:lnTo>
                  <a:pt x="0" y="4649"/>
                </a:lnTo>
                <a:lnTo>
                  <a:pt x="171" y="4915"/>
                </a:lnTo>
                <a:lnTo>
                  <a:pt x="239" y="4871"/>
                </a:lnTo>
                <a:cubicBezTo>
                  <a:pt x="260" y="4857"/>
                  <a:pt x="451" y="4730"/>
                  <a:pt x="616" y="4568"/>
                </a:cubicBezTo>
                <a:cubicBezTo>
                  <a:pt x="784" y="4403"/>
                  <a:pt x="920" y="4205"/>
                  <a:pt x="926" y="4196"/>
                </a:cubicBezTo>
                <a:cubicBezTo>
                  <a:pt x="931" y="4189"/>
                  <a:pt x="1052" y="4014"/>
                  <a:pt x="1196" y="3872"/>
                </a:cubicBezTo>
                <a:cubicBezTo>
                  <a:pt x="1342" y="3729"/>
                  <a:pt x="1523" y="3609"/>
                  <a:pt x="1525" y="3608"/>
                </a:cubicBezTo>
                <a:lnTo>
                  <a:pt x="1595" y="3558"/>
                </a:lnTo>
                <a:lnTo>
                  <a:pt x="1549" y="3491"/>
                </a:lnTo>
                <a:cubicBezTo>
                  <a:pt x="517" y="1986"/>
                  <a:pt x="764" y="955"/>
                  <a:pt x="847" y="710"/>
                </a:cubicBezTo>
                <a:lnTo>
                  <a:pt x="1471" y="420"/>
                </a:lnTo>
                <a:lnTo>
                  <a:pt x="1855" y="1240"/>
                </a:lnTo>
                <a:lnTo>
                  <a:pt x="1242" y="1528"/>
                </a:lnTo>
                <a:lnTo>
                  <a:pt x="1269" y="1652"/>
                </a:lnTo>
                <a:cubicBezTo>
                  <a:pt x="1477" y="2595"/>
                  <a:pt x="1921" y="3164"/>
                  <a:pt x="2037" y="3301"/>
                </a:cubicBezTo>
                <a:cubicBezTo>
                  <a:pt x="2043" y="3308"/>
                  <a:pt x="2047" y="3313"/>
                  <a:pt x="2049" y="3315"/>
                </a:cubicBezTo>
                <a:cubicBezTo>
                  <a:pt x="2058" y="3325"/>
                  <a:pt x="2063" y="3331"/>
                  <a:pt x="2065" y="3333"/>
                </a:cubicBezTo>
                <a:lnTo>
                  <a:pt x="2096" y="3366"/>
                </a:lnTo>
                <a:lnTo>
                  <a:pt x="2668" y="3070"/>
                </a:lnTo>
                <a:lnTo>
                  <a:pt x="3052" y="3886"/>
                </a:lnTo>
                <a:lnTo>
                  <a:pt x="2432" y="4188"/>
                </a:lnTo>
                <a:cubicBezTo>
                  <a:pt x="2335" y="4154"/>
                  <a:pt x="2100" y="4052"/>
                  <a:pt x="1827" y="3812"/>
                </a:cubicBezTo>
                <a:lnTo>
                  <a:pt x="1765" y="3857"/>
                </a:lnTo>
                <a:cubicBezTo>
                  <a:pt x="1763" y="3858"/>
                  <a:pt x="1672" y="3918"/>
                  <a:pt x="1567" y="4004"/>
                </a:cubicBezTo>
                <a:cubicBezTo>
                  <a:pt x="2012" y="4416"/>
                  <a:pt x="2392" y="4509"/>
                  <a:pt x="2408" y="4513"/>
                </a:cubicBezTo>
                <a:lnTo>
                  <a:pt x="2463" y="4525"/>
                </a:lnTo>
                <a:lnTo>
                  <a:pt x="3470" y="4034"/>
                </a:lnTo>
                <a:lnTo>
                  <a:pt x="2813" y="2639"/>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5" name="Newsletter">
            <a:extLst>
              <a:ext uri="{FF2B5EF4-FFF2-40B4-BE49-F238E27FC236}">
                <a16:creationId xmlns:a16="http://schemas.microsoft.com/office/drawing/2014/main" id="{FF247AED-8A5E-424D-B6C5-7E5B9556B9A1}"/>
              </a:ext>
            </a:extLst>
          </p:cNvPr>
          <p:cNvSpPr>
            <a:spLocks noChangeAspect="1"/>
          </p:cNvSpPr>
          <p:nvPr>
            <p:custDataLst>
              <p:tags r:id="rId8"/>
            </p:custDataLst>
          </p:nvPr>
        </p:nvSpPr>
        <p:spPr bwMode="auto">
          <a:xfrm>
            <a:off x="1271794" y="4149894"/>
            <a:ext cx="427275" cy="432000"/>
          </a:xfrm>
          <a:custGeom>
            <a:avLst/>
            <a:gdLst>
              <a:gd name="T0" fmla="*/ 2369 w 2750"/>
              <a:gd name="T1" fmla="*/ 348 h 2770"/>
              <a:gd name="T2" fmla="*/ 1430 w 2750"/>
              <a:gd name="T3" fmla="*/ 0 h 2770"/>
              <a:gd name="T4" fmla="*/ 414 w 2750"/>
              <a:gd name="T5" fmla="*/ 400 h 2770"/>
              <a:gd name="T6" fmla="*/ 0 w 2750"/>
              <a:gd name="T7" fmla="*/ 1383 h 2770"/>
              <a:gd name="T8" fmla="*/ 396 w 2750"/>
              <a:gd name="T9" fmla="*/ 2359 h 2770"/>
              <a:gd name="T10" fmla="*/ 1465 w 2750"/>
              <a:gd name="T11" fmla="*/ 2770 h 2770"/>
              <a:gd name="T12" fmla="*/ 2402 w 2750"/>
              <a:gd name="T13" fmla="*/ 2511 h 2770"/>
              <a:gd name="T14" fmla="*/ 2069 w 2750"/>
              <a:gd name="T15" fmla="*/ 2328 h 2770"/>
              <a:gd name="T16" fmla="*/ 1699 w 2750"/>
              <a:gd name="T17" fmla="*/ 2427 h 2770"/>
              <a:gd name="T18" fmla="*/ 1025 w 2750"/>
              <a:gd name="T19" fmla="*/ 2365 h 2770"/>
              <a:gd name="T20" fmla="*/ 424 w 2750"/>
              <a:gd name="T21" fmla="*/ 1828 h 2770"/>
              <a:gd name="T22" fmla="*/ 417 w 2750"/>
              <a:gd name="T23" fmla="*/ 969 h 2770"/>
              <a:gd name="T24" fmla="*/ 994 w 2750"/>
              <a:gd name="T25" fmla="*/ 416 h 2770"/>
              <a:gd name="T26" fmla="*/ 1820 w 2750"/>
              <a:gd name="T27" fmla="*/ 397 h 2770"/>
              <a:gd name="T28" fmla="*/ 2340 w 2750"/>
              <a:gd name="T29" fmla="*/ 849 h 2770"/>
              <a:gd name="T30" fmla="*/ 2388 w 2750"/>
              <a:gd name="T31" fmla="*/ 1435 h 2770"/>
              <a:gd name="T32" fmla="*/ 2193 w 2750"/>
              <a:gd name="T33" fmla="*/ 1770 h 2770"/>
              <a:gd name="T34" fmla="*/ 2006 w 2750"/>
              <a:gd name="T35" fmla="*/ 1801 h 2770"/>
              <a:gd name="T36" fmla="*/ 1999 w 2750"/>
              <a:gd name="T37" fmla="*/ 1580 h 2770"/>
              <a:gd name="T38" fmla="*/ 1785 w 2750"/>
              <a:gd name="T39" fmla="*/ 721 h 2770"/>
              <a:gd name="T40" fmla="*/ 1592 w 2750"/>
              <a:gd name="T41" fmla="*/ 747 h 2770"/>
              <a:gd name="T42" fmla="*/ 1070 w 2750"/>
              <a:gd name="T43" fmla="*/ 742 h 2770"/>
              <a:gd name="T44" fmla="*/ 679 w 2750"/>
              <a:gd name="T45" fmla="*/ 1116 h 2770"/>
              <a:gd name="T46" fmla="*/ 682 w 2750"/>
              <a:gd name="T47" fmla="*/ 1704 h 2770"/>
              <a:gd name="T48" fmla="*/ 1063 w 2750"/>
              <a:gd name="T49" fmla="*/ 2085 h 2770"/>
              <a:gd name="T50" fmla="*/ 1466 w 2750"/>
              <a:gd name="T51" fmla="*/ 2114 h 2770"/>
              <a:gd name="T52" fmla="*/ 1337 w 2750"/>
              <a:gd name="T53" fmla="*/ 1759 h 2770"/>
              <a:gd name="T54" fmla="*/ 1094 w 2750"/>
              <a:gd name="T55" fmla="*/ 1652 h 2770"/>
              <a:gd name="T56" fmla="*/ 992 w 2750"/>
              <a:gd name="T57" fmla="*/ 1404 h 2770"/>
              <a:gd name="T58" fmla="*/ 1094 w 2750"/>
              <a:gd name="T59" fmla="*/ 1157 h 2770"/>
              <a:gd name="T60" fmla="*/ 1337 w 2750"/>
              <a:gd name="T61" fmla="*/ 1049 h 2770"/>
              <a:gd name="T62" fmla="*/ 1580 w 2750"/>
              <a:gd name="T63" fmla="*/ 1157 h 2770"/>
              <a:gd name="T64" fmla="*/ 1682 w 2750"/>
              <a:gd name="T65" fmla="*/ 1404 h 2770"/>
              <a:gd name="T66" fmla="*/ 1663 w 2750"/>
              <a:gd name="T67" fmla="*/ 1794 h 2770"/>
              <a:gd name="T68" fmla="*/ 1999 w 2750"/>
              <a:gd name="T69" fmla="*/ 2146 h 2770"/>
              <a:gd name="T70" fmla="*/ 2545 w 2750"/>
              <a:gd name="T71" fmla="*/ 1882 h 2770"/>
              <a:gd name="T72" fmla="*/ 2750 w 2750"/>
              <a:gd name="T73" fmla="*/ 1197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0" h="2770">
                <a:moveTo>
                  <a:pt x="2648" y="730"/>
                </a:moveTo>
                <a:cubicBezTo>
                  <a:pt x="2581" y="584"/>
                  <a:pt x="2488" y="457"/>
                  <a:pt x="2369" y="348"/>
                </a:cubicBezTo>
                <a:cubicBezTo>
                  <a:pt x="2251" y="240"/>
                  <a:pt x="2111" y="155"/>
                  <a:pt x="1950" y="93"/>
                </a:cubicBezTo>
                <a:cubicBezTo>
                  <a:pt x="1790" y="31"/>
                  <a:pt x="1616" y="0"/>
                  <a:pt x="1430" y="0"/>
                </a:cubicBezTo>
                <a:cubicBezTo>
                  <a:pt x="1228" y="0"/>
                  <a:pt x="1040" y="36"/>
                  <a:pt x="867" y="107"/>
                </a:cubicBezTo>
                <a:cubicBezTo>
                  <a:pt x="693" y="178"/>
                  <a:pt x="542" y="276"/>
                  <a:pt x="414" y="400"/>
                </a:cubicBezTo>
                <a:cubicBezTo>
                  <a:pt x="285" y="524"/>
                  <a:pt x="184" y="670"/>
                  <a:pt x="110" y="838"/>
                </a:cubicBezTo>
                <a:cubicBezTo>
                  <a:pt x="37" y="1006"/>
                  <a:pt x="0" y="1188"/>
                  <a:pt x="0" y="1383"/>
                </a:cubicBezTo>
                <a:cubicBezTo>
                  <a:pt x="0" y="1572"/>
                  <a:pt x="34" y="1750"/>
                  <a:pt x="103" y="1918"/>
                </a:cubicBezTo>
                <a:cubicBezTo>
                  <a:pt x="172" y="2086"/>
                  <a:pt x="270" y="2233"/>
                  <a:pt x="396" y="2359"/>
                </a:cubicBezTo>
                <a:cubicBezTo>
                  <a:pt x="523" y="2486"/>
                  <a:pt x="676" y="2586"/>
                  <a:pt x="856" y="2660"/>
                </a:cubicBezTo>
                <a:cubicBezTo>
                  <a:pt x="1037" y="2733"/>
                  <a:pt x="1239" y="2770"/>
                  <a:pt x="1465" y="2770"/>
                </a:cubicBezTo>
                <a:cubicBezTo>
                  <a:pt x="1644" y="2770"/>
                  <a:pt x="1810" y="2749"/>
                  <a:pt x="1963" y="2706"/>
                </a:cubicBezTo>
                <a:cubicBezTo>
                  <a:pt x="2115" y="2664"/>
                  <a:pt x="2262" y="2599"/>
                  <a:pt x="2402" y="2511"/>
                </a:cubicBezTo>
                <a:lnTo>
                  <a:pt x="2254" y="2222"/>
                </a:lnTo>
                <a:cubicBezTo>
                  <a:pt x="2187" y="2265"/>
                  <a:pt x="2126" y="2301"/>
                  <a:pt x="2069" y="2328"/>
                </a:cubicBezTo>
                <a:cubicBezTo>
                  <a:pt x="2013" y="2356"/>
                  <a:pt x="1954" y="2378"/>
                  <a:pt x="1894" y="2394"/>
                </a:cubicBezTo>
                <a:cubicBezTo>
                  <a:pt x="1833" y="2410"/>
                  <a:pt x="1768" y="2421"/>
                  <a:pt x="1699" y="2427"/>
                </a:cubicBezTo>
                <a:cubicBezTo>
                  <a:pt x="1630" y="2433"/>
                  <a:pt x="1551" y="2435"/>
                  <a:pt x="1461" y="2435"/>
                </a:cubicBezTo>
                <a:cubicBezTo>
                  <a:pt x="1307" y="2435"/>
                  <a:pt x="1162" y="2412"/>
                  <a:pt x="1025" y="2365"/>
                </a:cubicBezTo>
                <a:cubicBezTo>
                  <a:pt x="889" y="2318"/>
                  <a:pt x="769" y="2249"/>
                  <a:pt x="667" y="2159"/>
                </a:cubicBezTo>
                <a:cubicBezTo>
                  <a:pt x="565" y="2070"/>
                  <a:pt x="484" y="1959"/>
                  <a:pt x="424" y="1828"/>
                </a:cubicBezTo>
                <a:cubicBezTo>
                  <a:pt x="364" y="1697"/>
                  <a:pt x="334" y="1549"/>
                  <a:pt x="334" y="1383"/>
                </a:cubicBezTo>
                <a:cubicBezTo>
                  <a:pt x="334" y="1236"/>
                  <a:pt x="362" y="1098"/>
                  <a:pt x="417" y="969"/>
                </a:cubicBezTo>
                <a:cubicBezTo>
                  <a:pt x="472" y="841"/>
                  <a:pt x="548" y="730"/>
                  <a:pt x="646" y="636"/>
                </a:cubicBezTo>
                <a:cubicBezTo>
                  <a:pt x="744" y="543"/>
                  <a:pt x="860" y="470"/>
                  <a:pt x="994" y="416"/>
                </a:cubicBezTo>
                <a:cubicBezTo>
                  <a:pt x="1129" y="362"/>
                  <a:pt x="1275" y="335"/>
                  <a:pt x="1434" y="335"/>
                </a:cubicBezTo>
                <a:cubicBezTo>
                  <a:pt x="1571" y="335"/>
                  <a:pt x="1700" y="355"/>
                  <a:pt x="1820" y="397"/>
                </a:cubicBezTo>
                <a:cubicBezTo>
                  <a:pt x="1939" y="438"/>
                  <a:pt x="2043" y="497"/>
                  <a:pt x="2131" y="573"/>
                </a:cubicBezTo>
                <a:cubicBezTo>
                  <a:pt x="2220" y="648"/>
                  <a:pt x="2289" y="741"/>
                  <a:pt x="2340" y="849"/>
                </a:cubicBezTo>
                <a:cubicBezTo>
                  <a:pt x="2390" y="957"/>
                  <a:pt x="2416" y="1076"/>
                  <a:pt x="2416" y="1207"/>
                </a:cubicBezTo>
                <a:cubicBezTo>
                  <a:pt x="2416" y="1286"/>
                  <a:pt x="2407" y="1361"/>
                  <a:pt x="2388" y="1435"/>
                </a:cubicBezTo>
                <a:cubicBezTo>
                  <a:pt x="2370" y="1509"/>
                  <a:pt x="2344" y="1574"/>
                  <a:pt x="2311" y="1632"/>
                </a:cubicBezTo>
                <a:cubicBezTo>
                  <a:pt x="2277" y="1689"/>
                  <a:pt x="2238" y="1735"/>
                  <a:pt x="2193" y="1770"/>
                </a:cubicBezTo>
                <a:cubicBezTo>
                  <a:pt x="2149" y="1804"/>
                  <a:pt x="2100" y="1821"/>
                  <a:pt x="2047" y="1821"/>
                </a:cubicBezTo>
                <a:cubicBezTo>
                  <a:pt x="2031" y="1821"/>
                  <a:pt x="2017" y="1814"/>
                  <a:pt x="2006" y="1801"/>
                </a:cubicBezTo>
                <a:cubicBezTo>
                  <a:pt x="1994" y="1787"/>
                  <a:pt x="1988" y="1768"/>
                  <a:pt x="1988" y="1745"/>
                </a:cubicBezTo>
                <a:cubicBezTo>
                  <a:pt x="1988" y="1690"/>
                  <a:pt x="1992" y="1635"/>
                  <a:pt x="1999" y="1580"/>
                </a:cubicBezTo>
                <a:lnTo>
                  <a:pt x="2102" y="721"/>
                </a:lnTo>
                <a:lnTo>
                  <a:pt x="1785" y="721"/>
                </a:lnTo>
                <a:lnTo>
                  <a:pt x="1754" y="897"/>
                </a:lnTo>
                <a:cubicBezTo>
                  <a:pt x="1720" y="835"/>
                  <a:pt x="1666" y="785"/>
                  <a:pt x="1592" y="747"/>
                </a:cubicBezTo>
                <a:cubicBezTo>
                  <a:pt x="1519" y="709"/>
                  <a:pt x="1432" y="690"/>
                  <a:pt x="1334" y="690"/>
                </a:cubicBezTo>
                <a:cubicBezTo>
                  <a:pt x="1244" y="690"/>
                  <a:pt x="1156" y="707"/>
                  <a:pt x="1070" y="742"/>
                </a:cubicBezTo>
                <a:cubicBezTo>
                  <a:pt x="984" y="776"/>
                  <a:pt x="907" y="825"/>
                  <a:pt x="841" y="888"/>
                </a:cubicBezTo>
                <a:cubicBezTo>
                  <a:pt x="774" y="952"/>
                  <a:pt x="720" y="1027"/>
                  <a:pt x="679" y="1116"/>
                </a:cubicBezTo>
                <a:cubicBezTo>
                  <a:pt x="638" y="1204"/>
                  <a:pt x="617" y="1302"/>
                  <a:pt x="617" y="1407"/>
                </a:cubicBezTo>
                <a:cubicBezTo>
                  <a:pt x="617" y="1516"/>
                  <a:pt x="639" y="1614"/>
                  <a:pt x="682" y="1704"/>
                </a:cubicBezTo>
                <a:cubicBezTo>
                  <a:pt x="726" y="1794"/>
                  <a:pt x="781" y="1871"/>
                  <a:pt x="846" y="1935"/>
                </a:cubicBezTo>
                <a:cubicBezTo>
                  <a:pt x="912" y="2000"/>
                  <a:pt x="984" y="2050"/>
                  <a:pt x="1063" y="2085"/>
                </a:cubicBezTo>
                <a:cubicBezTo>
                  <a:pt x="1142" y="2121"/>
                  <a:pt x="1219" y="2139"/>
                  <a:pt x="1292" y="2139"/>
                </a:cubicBezTo>
                <a:cubicBezTo>
                  <a:pt x="1346" y="2139"/>
                  <a:pt x="1404" y="2130"/>
                  <a:pt x="1466" y="2114"/>
                </a:cubicBezTo>
                <a:cubicBezTo>
                  <a:pt x="1410" y="2005"/>
                  <a:pt x="1386" y="1874"/>
                  <a:pt x="1379" y="1756"/>
                </a:cubicBezTo>
                <a:cubicBezTo>
                  <a:pt x="1365" y="1758"/>
                  <a:pt x="1351" y="1759"/>
                  <a:pt x="1337" y="1759"/>
                </a:cubicBezTo>
                <a:cubicBezTo>
                  <a:pt x="1291" y="1759"/>
                  <a:pt x="1247" y="1750"/>
                  <a:pt x="1204" y="1730"/>
                </a:cubicBezTo>
                <a:cubicBezTo>
                  <a:pt x="1162" y="1710"/>
                  <a:pt x="1125" y="1685"/>
                  <a:pt x="1094" y="1652"/>
                </a:cubicBezTo>
                <a:cubicBezTo>
                  <a:pt x="1063" y="1620"/>
                  <a:pt x="1038" y="1582"/>
                  <a:pt x="1020" y="1539"/>
                </a:cubicBezTo>
                <a:cubicBezTo>
                  <a:pt x="1002" y="1495"/>
                  <a:pt x="992" y="1450"/>
                  <a:pt x="992" y="1404"/>
                </a:cubicBezTo>
                <a:cubicBezTo>
                  <a:pt x="992" y="1358"/>
                  <a:pt x="1002" y="1314"/>
                  <a:pt x="1020" y="1271"/>
                </a:cubicBezTo>
                <a:cubicBezTo>
                  <a:pt x="1038" y="1229"/>
                  <a:pt x="1063" y="1191"/>
                  <a:pt x="1094" y="1157"/>
                </a:cubicBezTo>
                <a:cubicBezTo>
                  <a:pt x="1125" y="1124"/>
                  <a:pt x="1162" y="1098"/>
                  <a:pt x="1204" y="1078"/>
                </a:cubicBezTo>
                <a:cubicBezTo>
                  <a:pt x="1247" y="1058"/>
                  <a:pt x="1291" y="1049"/>
                  <a:pt x="1337" y="1049"/>
                </a:cubicBezTo>
                <a:cubicBezTo>
                  <a:pt x="1383" y="1049"/>
                  <a:pt x="1427" y="1058"/>
                  <a:pt x="1470" y="1078"/>
                </a:cubicBezTo>
                <a:cubicBezTo>
                  <a:pt x="1512" y="1098"/>
                  <a:pt x="1549" y="1124"/>
                  <a:pt x="1580" y="1157"/>
                </a:cubicBezTo>
                <a:cubicBezTo>
                  <a:pt x="1611" y="1191"/>
                  <a:pt x="1636" y="1229"/>
                  <a:pt x="1654" y="1271"/>
                </a:cubicBezTo>
                <a:cubicBezTo>
                  <a:pt x="1673" y="1314"/>
                  <a:pt x="1682" y="1358"/>
                  <a:pt x="1682" y="1404"/>
                </a:cubicBezTo>
                <a:cubicBezTo>
                  <a:pt x="1682" y="1447"/>
                  <a:pt x="1667" y="1489"/>
                  <a:pt x="1663" y="1532"/>
                </a:cubicBezTo>
                <a:cubicBezTo>
                  <a:pt x="1655" y="1617"/>
                  <a:pt x="1654" y="1708"/>
                  <a:pt x="1663" y="1794"/>
                </a:cubicBezTo>
                <a:cubicBezTo>
                  <a:pt x="1669" y="1853"/>
                  <a:pt x="1683" y="1911"/>
                  <a:pt x="1710" y="1964"/>
                </a:cubicBezTo>
                <a:cubicBezTo>
                  <a:pt x="1766" y="2073"/>
                  <a:pt x="1875" y="2146"/>
                  <a:pt x="1999" y="2146"/>
                </a:cubicBezTo>
                <a:cubicBezTo>
                  <a:pt x="2114" y="2146"/>
                  <a:pt x="2217" y="2123"/>
                  <a:pt x="2309" y="2077"/>
                </a:cubicBezTo>
                <a:cubicBezTo>
                  <a:pt x="2401" y="2031"/>
                  <a:pt x="2479" y="1966"/>
                  <a:pt x="2545" y="1882"/>
                </a:cubicBezTo>
                <a:cubicBezTo>
                  <a:pt x="2610" y="1798"/>
                  <a:pt x="2661" y="1698"/>
                  <a:pt x="2697" y="1582"/>
                </a:cubicBezTo>
                <a:cubicBezTo>
                  <a:pt x="2732" y="1466"/>
                  <a:pt x="2750" y="1337"/>
                  <a:pt x="2750" y="1197"/>
                </a:cubicBezTo>
                <a:cubicBezTo>
                  <a:pt x="2750" y="1031"/>
                  <a:pt x="2716" y="876"/>
                  <a:pt x="2648" y="730"/>
                </a:cubicBez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9" name="Interaktive Schaltfläche: Anfang 18">
            <a:hlinkClick r:id="rId16"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0026298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22816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2"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411111" y="1626838"/>
            <a:ext cx="56887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the </a:t>
            </a:r>
            <a:r>
              <a:rPr lang="de-DE" dirty="0"/>
              <a:t>"Company settings" menu at the top right and then click on the "Customer relationships" link.</a:t>
            </a:r>
          </a:p>
          <a:p>
            <a:pPr marL="342900" indent="-342900">
              <a:buFont typeface="+mj-lt"/>
              <a:buAutoNum type="arabicPeriod"/>
            </a:pPr>
            <a:r>
              <a:rPr lang="de-DE" b="1" dirty="0" smtClean="0"/>
              <a:t>Select the </a:t>
            </a:r>
            <a:r>
              <a:rPr lang="de-DE" dirty="0"/>
              <a:t>buyer name to </a:t>
            </a:r>
            <a:r>
              <a:rPr lang="de-DE" dirty="0" smtClean="0"/>
              <a:t>view </a:t>
            </a:r>
            <a:r>
              <a:rPr lang="de-DE" dirty="0"/>
              <a:t>transaction rules</a:t>
            </a:r>
            <a:r>
              <a:rPr lang="de-DE" b="1" dirty="0"/>
              <a:t>. </a:t>
            </a:r>
            <a:r>
              <a:rPr lang="de-DE" dirty="0" smtClean="0"/>
              <a:t>The </a:t>
            </a:r>
            <a:r>
              <a:rPr lang="de-DE" dirty="0"/>
              <a:t>customer invoice rules determine what you can enter when creating invoices.</a:t>
            </a:r>
          </a:p>
          <a:p>
            <a:pPr marL="342900" indent="-342900">
              <a:buFont typeface="+mj-lt"/>
              <a:buAutoNum type="arabicPeriod"/>
            </a:pPr>
            <a:r>
              <a:rPr lang="de-DE" b="1" dirty="0" smtClean="0"/>
              <a:t>Select </a:t>
            </a:r>
            <a:r>
              <a:rPr lang="de-DE" dirty="0"/>
              <a:t>Supplier Information Portal to view documents provided by the buyer.</a:t>
            </a:r>
          </a:p>
        </p:txBody>
      </p:sp>
      <p:sp>
        <p:nvSpPr>
          <p:cNvPr id="2" name="Title 1"/>
          <p:cNvSpPr>
            <a:spLocks noGrp="1"/>
          </p:cNvSpPr>
          <p:nvPr>
            <p:ph type="title"/>
          </p:nvPr>
        </p:nvSpPr>
        <p:spPr bwMode="gray"/>
        <p:txBody>
          <a:bodyPr vert="horz"/>
          <a:lstStyle/>
          <a:p>
            <a:r>
              <a:rPr lang="de-DE" dirty="0" smtClean="0"/>
              <a:t>Training </a:t>
            </a:r>
            <a:r>
              <a:rPr lang="de-DE" dirty="0" err="1" smtClean="0"/>
              <a:t>and</a:t>
            </a:r>
            <a:r>
              <a:rPr lang="de-DE" dirty="0" smtClean="0"/>
              <a:t> Resources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TÜV Rheinland supplier information portal on Ariba Network.</a:t>
            </a:r>
            <a:endParaRPr lang="de-DE" dirty="0">
              <a:solidFill>
                <a:schemeClr val="tx2"/>
              </a:solidFill>
            </a:endParaRPr>
          </a:p>
        </p:txBody>
      </p:sp>
      <p:sp>
        <p:nvSpPr>
          <p:cNvPr id="5" name="Datumsplatzhalter 4"/>
          <p:cNvSpPr>
            <a:spLocks noGrp="1"/>
          </p:cNvSpPr>
          <p:nvPr>
            <p:ph type="dt" sz="half" idx="10"/>
          </p:nvPr>
        </p:nvSpPr>
        <p:spPr/>
        <p:txBody>
          <a:bodyPr/>
          <a:lstStyle/>
          <a:p>
            <a:fld id="{284E18C7-E911-4288-9DC6-BFBED9F20B7D}"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85</a:t>
            </a:fld>
            <a:endParaRPr lang="de-DE" dirty="0"/>
          </a:p>
        </p:txBody>
      </p:sp>
      <p:grpSp>
        <p:nvGrpSpPr>
          <p:cNvPr id="13" name="Gruppieren 12"/>
          <p:cNvGrpSpPr/>
          <p:nvPr/>
        </p:nvGrpSpPr>
        <p:grpSpPr>
          <a:xfrm>
            <a:off x="10243972" y="729374"/>
            <a:ext cx="1368010" cy="216000"/>
            <a:chOff x="7535466" y="689508"/>
            <a:chExt cx="1368010" cy="216000"/>
          </a:xfrm>
        </p:grpSpPr>
        <p:sp>
          <p:nvSpPr>
            <p:cNvPr id="7" name="Interaktive Schaltfläche: Nächste(r) oder Weiter 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teraktive Schaltfläche: Zurück oder Vorherige(r) 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Fußzeilenplatzhalter 14"/>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550436" y="1630437"/>
            <a:ext cx="4248590" cy="4495008"/>
          </a:xfrm>
          <a:prstGeom prst="rect">
            <a:avLst/>
          </a:prstGeom>
        </p:spPr>
      </p:pic>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192910494"/>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436508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6"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Ariba supplier pricing page </a:t>
            </a:r>
            <a:r>
              <a:rPr lang="de-DE" dirty="0" smtClean="0">
                <a:hlinkClick r:id="rId9"/>
              </a:rPr>
              <a:t>- http://www.ariba.com/suppliers/ariba-network-fulfillment/pricing </a:t>
            </a:r>
            <a:endParaRPr lang="de-DE" dirty="0" smtClean="0"/>
          </a:p>
          <a:p>
            <a:r>
              <a:rPr lang="de-DE" b="1" dirty="0" smtClean="0"/>
              <a:t>Ariba Network: Current Issues and Frequently Asked Questions (FAQ) </a:t>
            </a:r>
            <a:r>
              <a:rPr lang="de-DE" dirty="0" smtClean="0"/>
              <a:t>- </a:t>
            </a:r>
            <a:r>
              <a:rPr lang="de-DE" dirty="0" smtClean="0">
                <a:hlinkClick r:id="rId10"/>
              </a:rPr>
              <a:t>https://connect.ariba.com/anfaq.htm </a:t>
            </a:r>
            <a:endParaRPr lang="de-DE" dirty="0" smtClean="0"/>
          </a:p>
          <a:p>
            <a:r>
              <a:rPr lang="de-DE" b="1" dirty="0" smtClean="0"/>
              <a:t>Ariba Cloud Statistics </a:t>
            </a:r>
            <a:r>
              <a:rPr lang="de-DE" dirty="0" smtClean="0"/>
              <a:t>- </a:t>
            </a:r>
            <a:r>
              <a:rPr lang="de-DE" dirty="0" smtClean="0">
                <a:hlinkClick r:id="rId11"/>
              </a:rPr>
              <a:t>http://trust.ariba.com </a:t>
            </a:r>
            <a:endParaRPr lang="de-DE" dirty="0" smtClean="0"/>
          </a:p>
          <a:p>
            <a:pPr marL="176213" indent="0">
              <a:buNone/>
            </a:pPr>
            <a:r>
              <a:rPr lang="de-DE" dirty="0" smtClean="0"/>
              <a:t>Detailed information and recent announcements about product issues and planned downtime (if any) for a particular day</a:t>
            </a:r>
          </a:p>
          <a:p>
            <a:r>
              <a:rPr lang="de-DE" b="1" dirty="0" smtClean="0"/>
              <a:t>Ariba Discovery </a:t>
            </a:r>
            <a:r>
              <a:rPr lang="de-DE" dirty="0" smtClean="0">
                <a:hlinkClick r:id="rId12"/>
              </a:rPr>
              <a:t>- http://www.ariba.com/solutions/discovery-for-suppliers.cfm </a:t>
            </a:r>
            <a:endParaRPr lang="de-DE" dirty="0" smtClean="0"/>
          </a:p>
          <a:p>
            <a:r>
              <a:rPr lang="de-DE" b="1" dirty="0" smtClean="0"/>
              <a:t>Ariba Network Cloud Status </a:t>
            </a:r>
            <a:r>
              <a:rPr lang="de-DE" dirty="0" smtClean="0"/>
              <a:t>- https://www.sap.com/about/trust-center/cloud-service-status.html#sap-ariba </a:t>
            </a:r>
          </a:p>
          <a:p>
            <a:pPr marL="179388" indent="-3175">
              <a:buNone/>
            </a:pPr>
            <a:r>
              <a:rPr lang="de-DE" dirty="0" smtClean="0"/>
              <a:t>(Information about downtimes) </a:t>
            </a:r>
            <a:endParaRPr lang="de-DE" dirty="0"/>
          </a:p>
        </p:txBody>
      </p:sp>
      <p:sp>
        <p:nvSpPr>
          <p:cNvPr id="2" name="Title 1"/>
          <p:cNvSpPr>
            <a:spLocks noGrp="1"/>
          </p:cNvSpPr>
          <p:nvPr>
            <p:ph type="title"/>
          </p:nvPr>
        </p:nvSpPr>
        <p:spPr bwMode="gray"/>
        <p:txBody>
          <a:bodyPr vert="horz"/>
          <a:lstStyle/>
          <a:p>
            <a:r>
              <a:rPr lang="de-DE" dirty="0" err="1" smtClean="0"/>
              <a:t>Useful</a:t>
            </a:r>
            <a:r>
              <a:rPr lang="de-DE" dirty="0" smtClean="0"/>
              <a:t> Links </a:t>
            </a:r>
            <a:endParaRPr lang="de-DE" dirty="0"/>
          </a:p>
        </p:txBody>
      </p:sp>
      <p:sp>
        <p:nvSpPr>
          <p:cNvPr id="5" name="Datumsplatzhalter 4"/>
          <p:cNvSpPr>
            <a:spLocks noGrp="1"/>
          </p:cNvSpPr>
          <p:nvPr>
            <p:ph type="dt" sz="half" idx="10"/>
          </p:nvPr>
        </p:nvSpPr>
        <p:spPr/>
        <p:txBody>
          <a:bodyPr/>
          <a:lstStyle/>
          <a:p>
            <a:fld id="{800BD232-5209-4E6F-9BE1-3E281ED7B83E}"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86</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016697979"/>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9107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94" name="think-cell Folie" r:id="rId27" imgW="349" imgH="349" progId="TCLayout.ActiveDocument.1">
                  <p:embed/>
                </p:oleObj>
              </mc:Choice>
              <mc:Fallback>
                <p:oleObj name="think-cell Folie" r:id="rId27" imgW="349" imgH="349" progId="TCLayout.ActiveDocument.1">
                  <p:embed/>
                  <p:pic>
                    <p:nvPicPr>
                      <p:cNvPr id="9" name="Objekt 8"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p:txBody>
          <a:bodyPr vert="horz"/>
          <a:lstStyle/>
          <a:p>
            <a:r>
              <a:rPr lang="de-DE" dirty="0" smtClean="0"/>
              <a:t>Troubleshooting problems with invoices. </a:t>
            </a:r>
            <a:endParaRPr lang="de-DE" dirty="0"/>
          </a:p>
        </p:txBody>
      </p:sp>
      <p:sp>
        <p:nvSpPr>
          <p:cNvPr id="5" name="Datumsplatzhalter 4"/>
          <p:cNvSpPr>
            <a:spLocks noGrp="1"/>
          </p:cNvSpPr>
          <p:nvPr>
            <p:ph type="dt" sz="half" idx="10"/>
          </p:nvPr>
        </p:nvSpPr>
        <p:spPr/>
        <p:txBody>
          <a:bodyPr/>
          <a:lstStyle/>
          <a:p>
            <a:fld id="{568A3F15-6D1F-451E-BB7D-6097BD540B0F}" type="datetime1">
              <a:rPr lang="de-DE" smtClean="0"/>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87</a:t>
            </a:fld>
            <a:endParaRPr lang="de-DE" dirty="0"/>
          </a:p>
        </p:txBody>
      </p:sp>
      <p:grpSp>
        <p:nvGrpSpPr>
          <p:cNvPr id="14" name="Post-it"/>
          <p:cNvGrpSpPr>
            <a:grpSpLocks/>
          </p:cNvGrpSpPr>
          <p:nvPr>
            <p:custDataLst>
              <p:tags r:id="rId4"/>
            </p:custDataLst>
          </p:nvPr>
        </p:nvGrpSpPr>
        <p:grpSpPr>
          <a:xfrm>
            <a:off x="1486566" y="1815682"/>
            <a:ext cx="2016280" cy="1917295"/>
            <a:chOff x="406416" y="2997734"/>
            <a:chExt cx="1850674" cy="1455815"/>
          </a:xfrm>
        </p:grpSpPr>
        <p:pic>
          <p:nvPicPr>
            <p:cNvPr id="12" name="Grafik 11" descr="PostIt.png">
              <a:extLst>
                <a:ext uri="{FF2B5EF4-FFF2-40B4-BE49-F238E27FC236}">
                  <a16:creationId xmlns:a16="http://schemas.microsoft.com/office/drawing/2014/main" id="{A8CD0438-F4CE-46A4-A9CB-B3D7296690FC}"/>
                </a:ext>
              </a:extLst>
            </p:cNvPr>
            <p:cNvPicPr>
              <a:picLocks noChangeAspect="1"/>
            </p:cNvPicPr>
            <p:nvPr>
              <p:custDataLst>
                <p:tags r:id="rId2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3" name="Rectangle 15">
              <a:extLst>
                <a:ext uri="{FF2B5EF4-FFF2-40B4-BE49-F238E27FC236}">
                  <a16:creationId xmlns:a16="http://schemas.microsoft.com/office/drawing/2014/main" id="{729E61C0-3D94-4EE8-94C0-DC338DC3203F}"/>
                </a:ext>
              </a:extLst>
            </p:cNvPr>
            <p:cNvSpPr>
              <a:spLocks noChangeArrowheads="1"/>
            </p:cNvSpPr>
            <p:nvPr>
              <p:custDataLst>
                <p:tags r:id="rId2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1"/>
                </a:rPr>
                <a:t>How do I know what type of invoice to create?</a:t>
              </a:r>
              <a:endParaRPr lang="de-DE" sz="1200" dirty="0">
                <a:solidFill>
                  <a:srgbClr val="000000"/>
                </a:solidFill>
              </a:endParaRPr>
            </a:p>
          </p:txBody>
        </p:sp>
      </p:grpSp>
      <p:grpSp>
        <p:nvGrpSpPr>
          <p:cNvPr id="15" name="Post-it"/>
          <p:cNvGrpSpPr>
            <a:grpSpLocks/>
          </p:cNvGrpSpPr>
          <p:nvPr>
            <p:custDataLst>
              <p:tags r:id="rId5"/>
            </p:custDataLst>
          </p:nvPr>
        </p:nvGrpSpPr>
        <p:grpSpPr>
          <a:xfrm>
            <a:off x="4835030" y="1815682"/>
            <a:ext cx="1980275" cy="1954268"/>
            <a:chOff x="406416" y="2997734"/>
            <a:chExt cx="1850674" cy="1455815"/>
          </a:xfrm>
        </p:grpSpPr>
        <p:pic>
          <p:nvPicPr>
            <p:cNvPr id="16" name="Grafik 15" descr="PostIt.png">
              <a:extLst>
                <a:ext uri="{FF2B5EF4-FFF2-40B4-BE49-F238E27FC236}">
                  <a16:creationId xmlns:a16="http://schemas.microsoft.com/office/drawing/2014/main" id="{A8CD0438-F4CE-46A4-A9CB-B3D7296690FC}"/>
                </a:ext>
              </a:extLst>
            </p:cNvPr>
            <p:cNvPicPr>
              <a:picLocks noChangeAspect="1"/>
            </p:cNvPicPr>
            <p:nvPr>
              <p:custDataLst>
                <p:tags r:id="rId2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7" name="Rectangle 15">
              <a:extLst>
                <a:ext uri="{FF2B5EF4-FFF2-40B4-BE49-F238E27FC236}">
                  <a16:creationId xmlns:a16="http://schemas.microsoft.com/office/drawing/2014/main" id="{729E61C0-3D94-4EE8-94C0-DC338DC3203F}"/>
                </a:ext>
              </a:extLst>
            </p:cNvPr>
            <p:cNvSpPr>
              <a:spLocks noChangeArrowheads="1"/>
            </p:cNvSpPr>
            <p:nvPr>
              <p:custDataLst>
                <p:tags r:id="rId2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2"/>
                </a:rPr>
                <a:t>What does this</a:t>
              </a:r>
            </a:p>
            <a:p>
              <a:pPr algn="ctr" defTabSz="914400" fontAlgn="base">
                <a:spcBef>
                  <a:spcPct val="0"/>
                </a:spcBef>
                <a:spcAft>
                  <a:spcPct val="0"/>
                </a:spcAft>
              </a:pPr>
              <a:r>
                <a:rPr lang="de-DE" sz="1200" dirty="0" smtClean="0">
                  <a:solidFill>
                    <a:srgbClr val="000000"/>
                  </a:solidFill>
                  <a:hlinkClick r:id="rId32"/>
                </a:rPr>
                <a:t>Error message?</a:t>
              </a:r>
              <a:endParaRPr lang="de-DE" sz="1200" dirty="0">
                <a:solidFill>
                  <a:srgbClr val="000000"/>
                </a:solidFill>
              </a:endParaRPr>
            </a:p>
          </p:txBody>
        </p:sp>
      </p:grpSp>
      <p:grpSp>
        <p:nvGrpSpPr>
          <p:cNvPr id="21" name="Post-it"/>
          <p:cNvGrpSpPr>
            <a:grpSpLocks/>
          </p:cNvGrpSpPr>
          <p:nvPr>
            <p:custDataLst>
              <p:tags r:id="rId6"/>
            </p:custDataLst>
          </p:nvPr>
        </p:nvGrpSpPr>
        <p:grpSpPr>
          <a:xfrm>
            <a:off x="8183496" y="1815682"/>
            <a:ext cx="1872260" cy="2096103"/>
            <a:chOff x="406416" y="2997734"/>
            <a:chExt cx="1850674" cy="1455815"/>
          </a:xfrm>
        </p:grpSpPr>
        <p:pic>
          <p:nvPicPr>
            <p:cNvPr id="22" name="Grafik 21" descr="PostIt.png">
              <a:hlinkClick r:id="rId33"/>
              <a:extLst>
                <a:ext uri="{FF2B5EF4-FFF2-40B4-BE49-F238E27FC236}">
                  <a16:creationId xmlns:a16="http://schemas.microsoft.com/office/drawing/2014/main" id="{A8CD0438-F4CE-46A4-A9CB-B3D7296690FC}"/>
                </a:ext>
              </a:extLst>
            </p:cNvPr>
            <p:cNvPicPr>
              <a:picLocks noChangeAspect="1"/>
            </p:cNvPicPr>
            <p:nvPr>
              <p:custDataLst>
                <p:tags r:id="rId19"/>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3" name="Rectangle 15">
              <a:extLst>
                <a:ext uri="{FF2B5EF4-FFF2-40B4-BE49-F238E27FC236}">
                  <a16:creationId xmlns:a16="http://schemas.microsoft.com/office/drawing/2014/main" id="{729E61C0-3D94-4EE8-94C0-DC338DC3203F}"/>
                </a:ext>
              </a:extLst>
            </p:cNvPr>
            <p:cNvSpPr>
              <a:spLocks noChangeArrowheads="1"/>
            </p:cNvSpPr>
            <p:nvPr>
              <p:custDataLst>
                <p:tags r:id="rId20"/>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3"/>
                </a:rPr>
                <a:t>How do I cancel an invoice that I have sent?</a:t>
              </a:r>
              <a:endParaRPr lang="de-DE" sz="1200" dirty="0">
                <a:solidFill>
                  <a:srgbClr val="000000"/>
                </a:solidFill>
              </a:endParaRPr>
            </a:p>
          </p:txBody>
        </p:sp>
      </p:grpSp>
      <p:grpSp>
        <p:nvGrpSpPr>
          <p:cNvPr id="24" name="Post-it"/>
          <p:cNvGrpSpPr>
            <a:grpSpLocks/>
          </p:cNvGrpSpPr>
          <p:nvPr>
            <p:custDataLst>
              <p:tags r:id="rId7"/>
            </p:custDataLst>
          </p:nvPr>
        </p:nvGrpSpPr>
        <p:grpSpPr>
          <a:xfrm>
            <a:off x="705249" y="4010621"/>
            <a:ext cx="2054440" cy="1735642"/>
            <a:chOff x="406416" y="2997734"/>
            <a:chExt cx="1850674" cy="1455815"/>
          </a:xfrm>
        </p:grpSpPr>
        <p:pic>
          <p:nvPicPr>
            <p:cNvPr id="25" name="Grafik 24" descr="PostIt.png">
              <a:extLst>
                <a:ext uri="{FF2B5EF4-FFF2-40B4-BE49-F238E27FC236}">
                  <a16:creationId xmlns:a16="http://schemas.microsoft.com/office/drawing/2014/main" id="{A8CD0438-F4CE-46A4-A9CB-B3D7296690FC}"/>
                </a:ext>
              </a:extLst>
            </p:cNvPr>
            <p:cNvPicPr>
              <a:picLocks noChangeAspect="1"/>
            </p:cNvPicPr>
            <p:nvPr>
              <p:custDataLst>
                <p:tags r:id="rId17"/>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6" name="Rectangle 15">
              <a:extLst>
                <a:ext uri="{FF2B5EF4-FFF2-40B4-BE49-F238E27FC236}">
                  <a16:creationId xmlns:a16="http://schemas.microsoft.com/office/drawing/2014/main" id="{729E61C0-3D94-4EE8-94C0-DC338DC3203F}"/>
                </a:ext>
              </a:extLst>
            </p:cNvPr>
            <p:cNvSpPr>
              <a:spLocks noChangeArrowheads="1"/>
            </p:cNvSpPr>
            <p:nvPr>
              <p:custDataLst>
                <p:tags r:id="rId18"/>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4"/>
                </a:rPr>
                <a:t>How do I edit</a:t>
              </a:r>
            </a:p>
            <a:p>
              <a:pPr algn="ctr" defTabSz="914400" fontAlgn="base">
                <a:spcBef>
                  <a:spcPct val="0"/>
                </a:spcBef>
                <a:spcAft>
                  <a:spcPct val="0"/>
                </a:spcAft>
              </a:pPr>
              <a:r>
                <a:rPr lang="de-DE" sz="1200" dirty="0" smtClean="0">
                  <a:solidFill>
                    <a:srgbClr val="000000"/>
                  </a:solidFill>
                  <a:hlinkClick r:id="rId34"/>
                </a:rPr>
                <a:t>a bill which</a:t>
              </a:r>
            </a:p>
            <a:p>
              <a:pPr algn="ctr" defTabSz="914400" fontAlgn="base">
                <a:spcBef>
                  <a:spcPct val="0"/>
                </a:spcBef>
                <a:spcAft>
                  <a:spcPct val="0"/>
                </a:spcAft>
              </a:pPr>
              <a:r>
                <a:rPr lang="de-DE" sz="1200" dirty="0" smtClean="0">
                  <a:solidFill>
                    <a:srgbClr val="000000"/>
                  </a:solidFill>
                  <a:hlinkClick r:id="rId34"/>
                </a:rPr>
                <a:t>I sent,</a:t>
              </a:r>
            </a:p>
            <a:p>
              <a:pPr algn="ctr" defTabSz="914400" fontAlgn="base">
                <a:spcBef>
                  <a:spcPct val="0"/>
                </a:spcBef>
                <a:spcAft>
                  <a:spcPct val="0"/>
                </a:spcAft>
              </a:pPr>
              <a:r>
                <a:rPr lang="de-DE" sz="1200" dirty="0" smtClean="0">
                  <a:solidFill>
                    <a:srgbClr val="000000"/>
                  </a:solidFill>
                  <a:hlinkClick r:id="rId34"/>
                </a:rPr>
                <a:t>and hand them</a:t>
              </a:r>
            </a:p>
            <a:p>
              <a:pPr algn="ctr" defTabSz="914400" fontAlgn="base">
                <a:spcBef>
                  <a:spcPct val="0"/>
                </a:spcBef>
                <a:spcAft>
                  <a:spcPct val="0"/>
                </a:spcAft>
              </a:pPr>
              <a:r>
                <a:rPr lang="de-DE" sz="1200" dirty="0" smtClean="0">
                  <a:solidFill>
                    <a:srgbClr val="000000"/>
                  </a:solidFill>
                  <a:hlinkClick r:id="rId34"/>
                </a:rPr>
                <a:t>again?</a:t>
              </a:r>
              <a:endParaRPr lang="de-DE" sz="1200" dirty="0">
                <a:solidFill>
                  <a:srgbClr val="000000"/>
                </a:solidFill>
              </a:endParaRPr>
            </a:p>
          </p:txBody>
        </p:sp>
      </p:grpSp>
      <p:grpSp>
        <p:nvGrpSpPr>
          <p:cNvPr id="27" name="Post-it"/>
          <p:cNvGrpSpPr>
            <a:grpSpLocks/>
          </p:cNvGrpSpPr>
          <p:nvPr>
            <p:custDataLst>
              <p:tags r:id="rId8"/>
            </p:custDataLst>
          </p:nvPr>
        </p:nvGrpSpPr>
        <p:grpSpPr>
          <a:xfrm>
            <a:off x="3678064" y="4046375"/>
            <a:ext cx="1985081" cy="1699887"/>
            <a:chOff x="406416" y="2997734"/>
            <a:chExt cx="1850674" cy="1455815"/>
          </a:xfrm>
        </p:grpSpPr>
        <p:pic>
          <p:nvPicPr>
            <p:cNvPr id="28" name="Grafik 27" descr="PostIt.png">
              <a:extLst>
                <a:ext uri="{FF2B5EF4-FFF2-40B4-BE49-F238E27FC236}">
                  <a16:creationId xmlns:a16="http://schemas.microsoft.com/office/drawing/2014/main" id="{A8CD0438-F4CE-46A4-A9CB-B3D7296690FC}"/>
                </a:ext>
              </a:extLst>
            </p:cNvPr>
            <p:cNvPicPr>
              <a:picLocks noChangeAspect="1"/>
            </p:cNvPicPr>
            <p:nvPr>
              <p:custDataLst>
                <p:tags r:id="rId15"/>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9" name="Rectangle 15">
              <a:extLst>
                <a:ext uri="{FF2B5EF4-FFF2-40B4-BE49-F238E27FC236}">
                  <a16:creationId xmlns:a16="http://schemas.microsoft.com/office/drawing/2014/main" id="{729E61C0-3D94-4EE8-94C0-DC338DC3203F}"/>
                </a:ext>
              </a:extLst>
            </p:cNvPr>
            <p:cNvSpPr>
              <a:spLocks noChangeArrowheads="1"/>
            </p:cNvSpPr>
            <p:nvPr>
              <p:custDataLst>
                <p:tags r:id="rId16"/>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5"/>
                </a:rPr>
                <a:t>How do I proceed,</a:t>
              </a:r>
            </a:p>
            <a:p>
              <a:pPr algn="ctr" defTabSz="914400" fontAlgn="base">
                <a:spcBef>
                  <a:spcPct val="0"/>
                </a:spcBef>
                <a:spcAft>
                  <a:spcPct val="0"/>
                </a:spcAft>
              </a:pPr>
              <a:r>
                <a:rPr lang="de-DE" sz="1200" dirty="0" smtClean="0">
                  <a:solidFill>
                    <a:srgbClr val="000000"/>
                  </a:solidFill>
                  <a:hlinkClick r:id="rId35"/>
                </a:rPr>
                <a:t>when my</a:t>
              </a:r>
            </a:p>
            <a:p>
              <a:pPr algn="ctr" defTabSz="914400" fontAlgn="base">
                <a:spcBef>
                  <a:spcPct val="0"/>
                </a:spcBef>
                <a:spcAft>
                  <a:spcPct val="0"/>
                </a:spcAft>
              </a:pPr>
              <a:r>
                <a:rPr lang="de-DE" sz="1200" dirty="0" smtClean="0">
                  <a:solidFill>
                    <a:srgbClr val="000000"/>
                  </a:solidFill>
                  <a:hlinkClick r:id="rId35"/>
                </a:rPr>
                <a:t>Invoice</a:t>
              </a:r>
            </a:p>
            <a:p>
              <a:pPr algn="ctr" defTabSz="914400" fontAlgn="base">
                <a:spcBef>
                  <a:spcPct val="0"/>
                </a:spcBef>
                <a:spcAft>
                  <a:spcPct val="0"/>
                </a:spcAft>
              </a:pPr>
              <a:r>
                <a:rPr lang="de-DE" sz="1200" dirty="0" smtClean="0">
                  <a:solidFill>
                    <a:srgbClr val="000000"/>
                  </a:solidFill>
                  <a:hlinkClick r:id="rId35"/>
                </a:rPr>
                <a:t>Rejected</a:t>
              </a:r>
            </a:p>
            <a:p>
              <a:pPr algn="ctr" defTabSz="914400" fontAlgn="base">
                <a:spcBef>
                  <a:spcPct val="0"/>
                </a:spcBef>
                <a:spcAft>
                  <a:spcPct val="0"/>
                </a:spcAft>
              </a:pPr>
              <a:r>
                <a:rPr lang="de-DE" sz="1200" dirty="0" smtClean="0">
                  <a:solidFill>
                    <a:srgbClr val="000000"/>
                  </a:solidFill>
                  <a:hlinkClick r:id="rId35"/>
                </a:rPr>
                <a:t>was?</a:t>
              </a:r>
              <a:endParaRPr lang="de-DE" sz="1200" dirty="0">
                <a:solidFill>
                  <a:srgbClr val="000000"/>
                </a:solidFill>
              </a:endParaRPr>
            </a:p>
          </p:txBody>
        </p:sp>
      </p:grpSp>
      <p:grpSp>
        <p:nvGrpSpPr>
          <p:cNvPr id="30" name="Post-it"/>
          <p:cNvGrpSpPr>
            <a:grpSpLocks/>
          </p:cNvGrpSpPr>
          <p:nvPr>
            <p:custDataLst>
              <p:tags r:id="rId9"/>
            </p:custDataLst>
          </p:nvPr>
        </p:nvGrpSpPr>
        <p:grpSpPr>
          <a:xfrm>
            <a:off x="6650880" y="3741663"/>
            <a:ext cx="2324725" cy="2004599"/>
            <a:chOff x="406416" y="2997734"/>
            <a:chExt cx="1850674" cy="1455815"/>
          </a:xfrm>
        </p:grpSpPr>
        <p:pic>
          <p:nvPicPr>
            <p:cNvPr id="31" name="Grafik 30" descr="PostIt.png">
              <a:extLst>
                <a:ext uri="{FF2B5EF4-FFF2-40B4-BE49-F238E27FC236}">
                  <a16:creationId xmlns:a16="http://schemas.microsoft.com/office/drawing/2014/main" id="{A8CD0438-F4CE-46A4-A9CB-B3D7296690FC}"/>
                </a:ext>
              </a:extLst>
            </p:cNvPr>
            <p:cNvPicPr>
              <a:picLocks noChangeAspect="1"/>
            </p:cNvPicPr>
            <p:nvPr>
              <p:custDataLst>
                <p:tags r:id="rId1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2" name="Rectangle 15">
              <a:extLst>
                <a:ext uri="{FF2B5EF4-FFF2-40B4-BE49-F238E27FC236}">
                  <a16:creationId xmlns:a16="http://schemas.microsoft.com/office/drawing/2014/main" id="{729E61C0-3D94-4EE8-94C0-DC338DC3203F}"/>
                </a:ext>
              </a:extLst>
            </p:cNvPr>
            <p:cNvSpPr>
              <a:spLocks noChangeArrowheads="1"/>
            </p:cNvSpPr>
            <p:nvPr>
              <p:custDataLst>
                <p:tags r:id="rId1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6"/>
                </a:rPr>
                <a:t>Can I have a</a:t>
              </a:r>
            </a:p>
            <a:p>
              <a:pPr algn="ctr" defTabSz="914400" fontAlgn="base">
                <a:spcBef>
                  <a:spcPct val="0"/>
                </a:spcBef>
                <a:spcAft>
                  <a:spcPct val="0"/>
                </a:spcAft>
              </a:pPr>
              <a:r>
                <a:rPr lang="de-DE" sz="1200" dirty="0" smtClean="0">
                  <a:solidFill>
                    <a:srgbClr val="000000"/>
                  </a:solidFill>
                  <a:hlinkClick r:id="rId36"/>
                </a:rPr>
                <a:t>failed/</a:t>
              </a:r>
            </a:p>
            <a:p>
              <a:pPr algn="ctr" defTabSz="914400" fontAlgn="base">
                <a:spcBef>
                  <a:spcPct val="0"/>
                </a:spcBef>
                <a:spcAft>
                  <a:spcPct val="0"/>
                </a:spcAft>
              </a:pPr>
              <a:r>
                <a:rPr lang="de-DE" sz="1200" dirty="0" smtClean="0">
                  <a:solidFill>
                    <a:srgbClr val="000000"/>
                  </a:solidFill>
                  <a:hlinkClick r:id="rId36"/>
                </a:rPr>
                <a:t>rejected</a:t>
              </a:r>
            </a:p>
            <a:p>
              <a:pPr algn="ctr" defTabSz="914400" fontAlgn="base">
                <a:spcBef>
                  <a:spcPct val="0"/>
                </a:spcBef>
                <a:spcAft>
                  <a:spcPct val="0"/>
                </a:spcAft>
              </a:pPr>
              <a:r>
                <a:rPr lang="de-DE" sz="1200" dirty="0" smtClean="0">
                  <a:solidFill>
                    <a:srgbClr val="000000"/>
                  </a:solidFill>
                  <a:hlinkClick r:id="rId36"/>
                </a:rPr>
                <a:t>Invoice with</a:t>
              </a:r>
            </a:p>
            <a:p>
              <a:pPr algn="ctr" defTabSz="914400" fontAlgn="base">
                <a:spcBef>
                  <a:spcPct val="0"/>
                </a:spcBef>
                <a:spcAft>
                  <a:spcPct val="0"/>
                </a:spcAft>
              </a:pPr>
              <a:r>
                <a:rPr lang="de-DE" sz="1200" dirty="0" smtClean="0">
                  <a:solidFill>
                    <a:srgbClr val="000000"/>
                  </a:solidFill>
                  <a:hlinkClick r:id="rId36"/>
                </a:rPr>
                <a:t>of the same</a:t>
              </a:r>
            </a:p>
            <a:p>
              <a:pPr algn="ctr" defTabSz="914400" fontAlgn="base">
                <a:spcBef>
                  <a:spcPct val="0"/>
                </a:spcBef>
                <a:spcAft>
                  <a:spcPct val="0"/>
                </a:spcAft>
              </a:pPr>
              <a:r>
                <a:rPr lang="de-DE" sz="1200" dirty="0" err="1" smtClean="0">
                  <a:solidFill>
                    <a:srgbClr val="000000"/>
                  </a:solidFill>
                  <a:hlinkClick r:id="rId36"/>
                </a:rPr>
                <a:t>Invoice</a:t>
              </a:r>
              <a:endParaRPr lang="de-DE" sz="1200" dirty="0" smtClean="0">
                <a:solidFill>
                  <a:srgbClr val="000000"/>
                </a:solidFill>
                <a:hlinkClick r:id="rId36"/>
              </a:endParaRPr>
            </a:p>
            <a:p>
              <a:pPr algn="ctr" defTabSz="914400" fontAlgn="base">
                <a:spcBef>
                  <a:spcPct val="0"/>
                </a:spcBef>
                <a:spcAft>
                  <a:spcPct val="0"/>
                </a:spcAft>
              </a:pPr>
              <a:r>
                <a:rPr lang="de-DE" sz="1200" dirty="0" err="1" smtClean="0">
                  <a:solidFill>
                    <a:srgbClr val="000000"/>
                  </a:solidFill>
                  <a:hlinkClick r:id="rId36"/>
                </a:rPr>
                <a:t>number </a:t>
              </a:r>
              <a:r>
                <a:rPr lang="de-DE" sz="1200" dirty="0" smtClean="0">
                  <a:solidFill>
                    <a:srgbClr val="000000"/>
                  </a:solidFill>
                  <a:hlinkClick r:id="rId36"/>
                </a:rPr>
                <a:t>again</a:t>
              </a:r>
            </a:p>
            <a:p>
              <a:pPr algn="ctr" defTabSz="914400" fontAlgn="base">
                <a:spcBef>
                  <a:spcPct val="0"/>
                </a:spcBef>
                <a:spcAft>
                  <a:spcPct val="0"/>
                </a:spcAft>
              </a:pPr>
              <a:r>
                <a:rPr lang="de-DE" sz="1200" dirty="0" smtClean="0">
                  <a:solidFill>
                    <a:srgbClr val="000000"/>
                  </a:solidFill>
                  <a:hlinkClick r:id="rId36"/>
                </a:rPr>
                <a:t>send?</a:t>
              </a:r>
              <a:endParaRPr lang="de-DE" sz="1200" dirty="0">
                <a:solidFill>
                  <a:srgbClr val="000000"/>
                </a:solidFill>
              </a:endParaRPr>
            </a:p>
          </p:txBody>
        </p:sp>
      </p:grpSp>
      <p:grpSp>
        <p:nvGrpSpPr>
          <p:cNvPr id="33" name="Post-it"/>
          <p:cNvGrpSpPr>
            <a:grpSpLocks/>
          </p:cNvGrpSpPr>
          <p:nvPr>
            <p:custDataLst>
              <p:tags r:id="rId10"/>
            </p:custDataLst>
          </p:nvPr>
        </p:nvGrpSpPr>
        <p:grpSpPr>
          <a:xfrm>
            <a:off x="9623696" y="3968113"/>
            <a:ext cx="2015428" cy="1778149"/>
            <a:chOff x="406416" y="2997734"/>
            <a:chExt cx="1850674" cy="1455815"/>
          </a:xfrm>
        </p:grpSpPr>
        <p:pic>
          <p:nvPicPr>
            <p:cNvPr id="34" name="Grafik 33" descr="PostIt.png">
              <a:extLst>
                <a:ext uri="{FF2B5EF4-FFF2-40B4-BE49-F238E27FC236}">
                  <a16:creationId xmlns:a16="http://schemas.microsoft.com/office/drawing/2014/main" id="{A8CD0438-F4CE-46A4-A9CB-B3D7296690FC}"/>
                </a:ext>
              </a:extLst>
            </p:cNvPr>
            <p:cNvPicPr>
              <a:picLocks noChangeAspect="1"/>
            </p:cNvPicPr>
            <p:nvPr>
              <p:custDataLst>
                <p:tags r:id="rId1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5" name="Rectangle 15">
              <a:extLst>
                <a:ext uri="{FF2B5EF4-FFF2-40B4-BE49-F238E27FC236}">
                  <a16:creationId xmlns:a16="http://schemas.microsoft.com/office/drawing/2014/main" id="{729E61C0-3D94-4EE8-94C0-DC338DC3203F}"/>
                </a:ext>
              </a:extLst>
            </p:cNvPr>
            <p:cNvSpPr>
              <a:spLocks noChangeArrowheads="1"/>
            </p:cNvSpPr>
            <p:nvPr>
              <p:custDataLst>
                <p:tags r:id="rId1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7"/>
                </a:rPr>
                <a:t>How do I know</a:t>
              </a:r>
            </a:p>
            <a:p>
              <a:pPr algn="ctr" defTabSz="914400" fontAlgn="base">
                <a:spcBef>
                  <a:spcPct val="0"/>
                </a:spcBef>
                <a:spcAft>
                  <a:spcPct val="0"/>
                </a:spcAft>
              </a:pPr>
              <a:r>
                <a:rPr lang="de-DE" sz="1200" dirty="0" smtClean="0">
                  <a:solidFill>
                    <a:srgbClr val="000000"/>
                  </a:solidFill>
                  <a:hlinkClick r:id="rId37"/>
                </a:rPr>
                <a:t>when my</a:t>
              </a:r>
            </a:p>
            <a:p>
              <a:pPr algn="ctr" defTabSz="914400" fontAlgn="base">
                <a:spcBef>
                  <a:spcPct val="0"/>
                </a:spcBef>
                <a:spcAft>
                  <a:spcPct val="0"/>
                </a:spcAft>
              </a:pPr>
              <a:r>
                <a:rPr lang="de-DE" sz="1200" dirty="0" smtClean="0">
                  <a:solidFill>
                    <a:srgbClr val="000000"/>
                  </a:solidFill>
                  <a:hlinkClick r:id="rId37"/>
                </a:rPr>
                <a:t>bill paid</a:t>
              </a:r>
            </a:p>
            <a:p>
              <a:pPr algn="ctr" defTabSz="914400" fontAlgn="base">
                <a:spcBef>
                  <a:spcPct val="0"/>
                </a:spcBef>
                <a:spcAft>
                  <a:spcPct val="0"/>
                </a:spcAft>
              </a:pPr>
              <a:r>
                <a:rPr lang="de-DE" sz="1200" dirty="0" smtClean="0">
                  <a:solidFill>
                    <a:srgbClr val="000000"/>
                  </a:solidFill>
                  <a:hlinkClick r:id="rId37"/>
                </a:rPr>
                <a:t>will?</a:t>
              </a:r>
              <a:endParaRPr lang="de-DE" sz="1200" dirty="0">
                <a:solidFill>
                  <a:srgbClr val="000000"/>
                </a:solidFill>
              </a:endParaRPr>
            </a:p>
          </p:txBody>
        </p:sp>
      </p:grpSp>
      <p:grpSp>
        <p:nvGrpSpPr>
          <p:cNvPr id="36" name="Gruppieren 35"/>
          <p:cNvGrpSpPr/>
          <p:nvPr/>
        </p:nvGrpSpPr>
        <p:grpSpPr>
          <a:xfrm>
            <a:off x="10243972" y="729374"/>
            <a:ext cx="1368010" cy="216000"/>
            <a:chOff x="7535466" y="689508"/>
            <a:chExt cx="1368010" cy="216000"/>
          </a:xfrm>
        </p:grpSpPr>
        <p:sp>
          <p:nvSpPr>
            <p:cNvPr id="37" name="Interaktive Schaltfläche: Nächste(r) oder Weiter 3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Interaktive Schaltfläche: Zurück oder Vorherige(r) 3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Interaktive Schaltfläche: Start 3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40" name="Interaktive Schaltfläche: Anfang 39">
            <a:hlinkClick r:id="rId3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Interaktive Schaltfläche: Hilfe 45">
            <a:hlinkClick r:id="rId3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812777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57441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0"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400" dirty="0" err="1" smtClean="0"/>
              <a:t>Purchase</a:t>
            </a:r>
            <a:r>
              <a:rPr lang="de-DE" sz="1400" dirty="0" smtClean="0"/>
              <a:t> Orders </a:t>
            </a:r>
            <a:r>
              <a:rPr lang="de-DE" sz="1400" dirty="0"/>
              <a:t>must be confirmed (order confirmation) before an invoice </a:t>
            </a:r>
            <a:r>
              <a:rPr lang="de-DE" sz="1400" dirty="0" smtClean="0"/>
              <a:t>can be </a:t>
            </a:r>
            <a:r>
              <a:rPr lang="de-DE" sz="1400" dirty="0"/>
              <a:t>issued</a:t>
            </a:r>
            <a:r>
              <a:rPr lang="de-DE" sz="1400" dirty="0" smtClean="0"/>
              <a:t>.</a:t>
            </a:r>
          </a:p>
          <a:p>
            <a:r>
              <a:rPr lang="de-DE" sz="1400" dirty="0" err="1" smtClean="0"/>
              <a:t>Purchase</a:t>
            </a:r>
            <a:r>
              <a:rPr lang="de-DE" sz="1400" dirty="0" smtClean="0"/>
              <a:t> </a:t>
            </a:r>
            <a:r>
              <a:rPr lang="de-DE" sz="1400" dirty="0" err="1" smtClean="0"/>
              <a:t>orders</a:t>
            </a:r>
            <a:r>
              <a:rPr lang="de-DE" sz="1400" dirty="0" smtClean="0"/>
              <a:t> must be confirmed before a service entry sheet can be created. </a:t>
            </a:r>
            <a:endParaRPr lang="de-DE" sz="1400" dirty="0"/>
          </a:p>
          <a:p>
            <a:r>
              <a:rPr lang="de-DE" sz="1400" dirty="0" smtClean="0"/>
              <a:t>Service-</a:t>
            </a:r>
            <a:r>
              <a:rPr lang="de-DE" sz="1400" dirty="0" err="1" smtClean="0"/>
              <a:t>entry</a:t>
            </a:r>
            <a:r>
              <a:rPr lang="de-DE" sz="1400" dirty="0" smtClean="0"/>
              <a:t>-sheets must be approved by TÜV Rheinland before an invoice can be issued. </a:t>
            </a:r>
            <a:endParaRPr lang="de-DE" sz="1400" dirty="0"/>
          </a:p>
          <a:p>
            <a:r>
              <a:rPr lang="de-DE" sz="1400" dirty="0" err="1"/>
              <a:t>Remittance </a:t>
            </a:r>
            <a:r>
              <a:rPr lang="de-DE" sz="1400" dirty="0"/>
              <a:t>ID Specification (IBAN) must be </a:t>
            </a:r>
            <a:r>
              <a:rPr lang="de-DE" sz="1400" dirty="0" smtClean="0"/>
              <a:t>stored </a:t>
            </a:r>
            <a:r>
              <a:rPr lang="de-DE" sz="1400" dirty="0"/>
              <a:t>by the supplier on his Ariba Network account. </a:t>
            </a:r>
          </a:p>
          <a:p>
            <a:r>
              <a:rPr lang="de-DE" sz="1400" dirty="0"/>
              <a:t>For additional, customer-specific guidelines, please check </a:t>
            </a:r>
            <a:r>
              <a:rPr lang="de-DE" sz="1400" dirty="0" smtClean="0"/>
              <a:t>the TÜV Rheinland‘ </a:t>
            </a:r>
            <a:r>
              <a:rPr lang="de-DE" sz="1400" dirty="0" err="1" smtClean="0"/>
              <a:t>transaction</a:t>
            </a:r>
            <a:r>
              <a:rPr lang="de-DE" sz="1400" dirty="0" smtClean="0"/>
              <a:t> </a:t>
            </a:r>
            <a:r>
              <a:rPr lang="de-DE" sz="1400" dirty="0" err="1" smtClean="0"/>
              <a:t>guideline</a:t>
            </a:r>
            <a:r>
              <a:rPr lang="de-DE" sz="1400" dirty="0" smtClean="0"/>
              <a:t> </a:t>
            </a:r>
            <a:r>
              <a:rPr lang="de-DE" sz="1400" dirty="0" err="1" smtClean="0"/>
              <a:t>which</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found</a:t>
            </a:r>
            <a:r>
              <a:rPr lang="de-DE" sz="1400" dirty="0" smtClean="0"/>
              <a:t> in </a:t>
            </a:r>
            <a:r>
              <a:rPr lang="de-DE" sz="1400" dirty="0" err="1"/>
              <a:t>your</a:t>
            </a:r>
            <a:r>
              <a:rPr lang="de-DE" sz="1400" dirty="0"/>
              <a:t> </a:t>
            </a:r>
            <a:r>
              <a:rPr lang="de-DE" sz="1400" dirty="0" smtClean="0"/>
              <a:t>Ariba Network </a:t>
            </a:r>
            <a:r>
              <a:rPr lang="de-DE" sz="1400" dirty="0" err="1" smtClean="0"/>
              <a:t>account</a:t>
            </a:r>
            <a:r>
              <a:rPr lang="de-DE" sz="1400" dirty="0"/>
              <a:t>. You can find instructions on how to do this in the </a:t>
            </a:r>
            <a:r>
              <a:rPr lang="de-DE" sz="1400" dirty="0" smtClean="0"/>
              <a:t>"Invoices" section of </a:t>
            </a:r>
            <a:r>
              <a:rPr lang="de-DE" sz="1400" dirty="0" err="1"/>
              <a:t>this</a:t>
            </a:r>
            <a:r>
              <a:rPr lang="de-DE" sz="1400" dirty="0"/>
              <a:t> </a:t>
            </a:r>
            <a:r>
              <a:rPr lang="de-DE" sz="1400" dirty="0" err="1" smtClean="0"/>
              <a:t>manual</a:t>
            </a:r>
            <a:r>
              <a:rPr lang="de-DE" sz="1400" dirty="0" smtClean="0"/>
              <a:t>.</a:t>
            </a:r>
            <a:endParaRPr lang="de-DE" sz="1400" dirty="0"/>
          </a:p>
          <a:p>
            <a:pPr marL="0" indent="0">
              <a:buNone/>
            </a:pPr>
            <a:endParaRPr lang="de-DE" sz="1400" dirty="0"/>
          </a:p>
          <a:p>
            <a:endParaRPr lang="de-DE" sz="1200" b="1" dirty="0"/>
          </a:p>
        </p:txBody>
      </p:sp>
      <p:sp>
        <p:nvSpPr>
          <p:cNvPr id="7" name="Textplatzhalter 6"/>
          <p:cNvSpPr>
            <a:spLocks noGrp="1"/>
          </p:cNvSpPr>
          <p:nvPr>
            <p:ph type="body" sz="quarter" idx="14"/>
          </p:nvPr>
        </p:nvSpPr>
        <p:spPr/>
        <p:txBody>
          <a:bodyPr/>
          <a:lstStyle/>
          <a:p>
            <a:r>
              <a:rPr lang="de-DE" dirty="0" smtClean="0"/>
              <a:t>Additional </a:t>
            </a:r>
            <a:r>
              <a:rPr lang="de-DE" dirty="0" err="1" smtClean="0"/>
              <a:t>Requirements</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9</a:t>
            </a:fld>
            <a:endParaRPr lang="de-DE" dirty="0"/>
          </a:p>
        </p:txBody>
      </p:sp>
      <p:sp>
        <p:nvSpPr>
          <p:cNvPr id="10" name="Datumsplatzhalter 9"/>
          <p:cNvSpPr>
            <a:spLocks noGrp="1"/>
          </p:cNvSpPr>
          <p:nvPr>
            <p:ph type="dt" sz="half" idx="10"/>
          </p:nvPr>
        </p:nvSpPr>
        <p:spPr/>
        <p:txBody>
          <a:bodyPr/>
          <a:lstStyle/>
          <a:p>
            <a:fld id="{BBB42D1F-8D27-4A34-A6A3-89B3CC36BB30}" type="datetime1">
              <a:rPr lang="de-DE" smtClean="0"/>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3858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MIO_CHANGETRACKING"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2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1.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132.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1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7.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138.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13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3xxurr5g_4Aberhheyo5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5.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14.12.2021 13:43:13.445"/>
  <p:tag name="MIO_OBJECTNAME" val="Post-it"/>
  <p:tag name="MIO_LASTEDITORNAME" val="empower Branding"/>
</p:tagLst>
</file>

<file path=ppt/tags/tag186.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187.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18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8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6.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287.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288.xml><?xml version="1.0" encoding="utf-8"?>
<p:tagLst xmlns:a="http://schemas.openxmlformats.org/drawingml/2006/main" xmlns:r="http://schemas.openxmlformats.org/officeDocument/2006/relationships" xmlns:p="http://schemas.openxmlformats.org/presentationml/2006/main">
  <p:tag name="MIO_GUID" val="16d5acc5-d3fa-4844-a480-75a457770c3a"/>
  <p:tag name="MIO_EKGUID" val="09e2b512-96cc-4bac-be3c-3619d6a139bb"/>
  <p:tag name="MIO_UPDATE" val="True"/>
  <p:tag name="MIO_VERSION" val="13.05.2020 17:58:32"/>
  <p:tag name="MIO_DBID" val="45D6C5C4-89E9-4184-810D-0F005109E3D2"/>
  <p:tag name="MIO_LASTDOWNLOADED" val="24.11.2021 10:36:31.280"/>
  <p:tag name="MIO_OBJECTNAME" val="Phone"/>
  <p:tag name="MIO_LASTEDITORNAME" val="empower Branding"/>
</p:tagLst>
</file>

<file path=ppt/tags/tag289.xml><?xml version="1.0" encoding="utf-8"?>
<p:tagLst xmlns:a="http://schemas.openxmlformats.org/drawingml/2006/main" xmlns:r="http://schemas.openxmlformats.org/officeDocument/2006/relationships" xmlns:p="http://schemas.openxmlformats.org/presentationml/2006/main">
  <p:tag name="MIO_GUID" val="370943d2-1bf1-4018-9150-4a336f5d1c98"/>
  <p:tag name="MIO_EKGUID" val="77ca1356-2b97-4117-976f-6e54a3c55abc"/>
  <p:tag name="MIO_UPDATE" val="True"/>
  <p:tag name="MIO_VERSION" val="13.05.2020 18:00:07"/>
  <p:tag name="MIO_DBID" val="45D6C5C4-89E9-4184-810D-0F005109E3D2"/>
  <p:tag name="MIO_LASTDOWNLOADED" val="24.11.2021 10:37:18.643"/>
  <p:tag name="MIO_OBJECTNAME" val="Newsletter"/>
  <p:tag name="MIO_LASTEDITORNAME" val="empower Brandi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9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9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299.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0.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1.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2.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3.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4.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5.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6.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07.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8.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09.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1.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2.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3.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4.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5.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6.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7.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8.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03/14/2017 14:30:16"/>
  <p:tag name="VCTMASTER" val="V03_TUV16002_PPT-Master_05122016"/>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xml><?xml version="1.0" encoding="utf-8"?>
<p:tagLst xmlns:a="http://schemas.openxmlformats.org/drawingml/2006/main" xmlns:r="http://schemas.openxmlformats.org/officeDocument/2006/relationships" xmlns:p="http://schemas.openxmlformats.org/presentationml/2006/main">
  <p:tag name="MIO_EK" val="-1"/>
  <p:tag name="MIO_FALLBACK_LAYOUT" val="1"/>
  <p:tag name="MIO_SHOW_DATE" val="True"/>
  <p:tag name="MIO_SHOW_FOOTER" val="True"/>
  <p:tag name="MIO_SHOW_PAGENUMBER" val="True"/>
  <p:tag name="MIO_AVOID_BLANK_LAYOUT" val="True"/>
  <p:tag name="MIO_CD_LAYOUT_VALID_AREA" val="False"/>
  <p:tag name="MIO_NUMBER_OF_VALID_LAYOUTS" val="21"/>
  <p:tag name="MIO_HDS" val="True"/>
  <p:tag name="MIO_SKIPVERSION" val="01.01.0001 00:00:00"/>
  <p:tag name="MIO_EKGUID" val="05484e5f-f518-4d23-85df-63404db24bc8"/>
  <p:tag name="MIO_UPDATE" val="True"/>
  <p:tag name="MIO_VERSION" val="22.03.2017 16:35:42"/>
  <p:tag name="MIO_DBID" val="7f940ac8-abef-4c67-8229-2251c0bb5af3"/>
  <p:tag name="MIO_LASTDOWNLOADED" val="30.03.2017 17:22:57"/>
  <p:tag name="MIO_OBJECTNAME" val="TÜV Rheinland DE"/>
  <p:tag name="MIO_CDID" val="4e1976f0-00f2-4571-8200-ef53bf5e2598"/>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MIO_GUID" val="dc497b74-f017-4e75-b02e-683c62cb47cf"/>
  <p:tag name="MIO_EKGUID" val="cd018a15-0400-4ca4-aa1e-521982678ae7"/>
  <p:tag name="MIO_UPDATE" val="True"/>
  <p:tag name="MIO_VERSION" val="13.05.2020 17:59:04"/>
  <p:tag name="MIO_DBID" val="45D6C5C4-89E9-4184-810D-0F005109E3D2"/>
  <p:tag name="MIO_LASTDOWNLOADED" val="07.12.2021 13:43:27.380"/>
  <p:tag name="MIO_OBJECTNAME" val="Contact"/>
  <p:tag name="MIO_LASTEDITORNAME" val="empower Branding"/>
</p:tagLst>
</file>

<file path=ppt/tags/tag52.xml><?xml version="1.0" encoding="utf-8"?>
<p:tagLst xmlns:a="http://schemas.openxmlformats.org/drawingml/2006/main" xmlns:r="http://schemas.openxmlformats.org/officeDocument/2006/relationships" xmlns:p="http://schemas.openxmlformats.org/presentationml/2006/main">
  <p:tag name="MIO_GUID" val="3cefc402-c834-4463-98a4-3029831d578a"/>
  <p:tag name="MIO_EKGUID" val="011772dd-0a7b-4210-9466-d5161585bcfe"/>
  <p:tag name="MIO_UPDATE" val="True"/>
  <p:tag name="MIO_VERSION" val="13.05.2020 17:59:03"/>
  <p:tag name="MIO_DBID" val="45D6C5C4-89E9-4184-810D-0F005109E3D2"/>
  <p:tag name="MIO_LASTDOWNLOADED" val="07.12.2021 13:44:17.388"/>
  <p:tag name="MIO_OBJECTNAME" val="E-Learning"/>
  <p:tag name="MIO_LASTEDITORNAME" val="empower Branding"/>
</p:tagLst>
</file>

<file path=ppt/tags/tag53.xml><?xml version="1.0" encoding="utf-8"?>
<p:tagLst xmlns:a="http://schemas.openxmlformats.org/drawingml/2006/main" xmlns:r="http://schemas.openxmlformats.org/officeDocument/2006/relationships" xmlns:p="http://schemas.openxmlformats.org/presentationml/2006/main">
  <p:tag name="MIO_GUID" val="a93c5e1d-8257-4136-9327-1a262d9638d2"/>
  <p:tag name="MIO_EKGUID" val="e1cab229-4c44-4074-b5f4-f1529049ac79"/>
  <p:tag name="MIO_UPDATE" val="True"/>
  <p:tag name="MIO_VERSION" val="13.05.2020 17:59:19"/>
  <p:tag name="MIO_DBID" val="45D6C5C4-89E9-4184-810D-0F005109E3D2"/>
  <p:tag name="MIO_LASTDOWNLOADED" val="07.12.2021 13:45:08.179"/>
  <p:tag name="MIO_OBJECTNAME" val="Hand"/>
  <p:tag name="MIO_LASTEDITORNAME" val="empower Branding"/>
</p:tagLst>
</file>

<file path=ppt/tags/tag54.xml><?xml version="1.0" encoding="utf-8"?>
<p:tagLst xmlns:a="http://schemas.openxmlformats.org/drawingml/2006/main" xmlns:r="http://schemas.openxmlformats.org/officeDocument/2006/relationships" xmlns:p="http://schemas.openxmlformats.org/presentationml/2006/main">
  <p:tag name="MIO_GUID" val="abcd0592-cc14-485b-8632-2e7601725d85"/>
  <p:tag name="MIO_EKGUID" val="c2d014de-ba3d-44de-94f8-bebfddf6b882"/>
  <p:tag name="MIO_UPDATE" val="True"/>
  <p:tag name="MIO_VERSION" val="13.05.2020 17:59:55"/>
  <p:tag name="MIO_DBID" val="45D6C5C4-89E9-4184-810D-0F005109E3D2"/>
  <p:tag name="MIO_LASTDOWNLOADED" val="07.12.2021 13:47:06.218"/>
  <p:tag name="MIO_OBJECTNAME" val="Duration"/>
  <p:tag name="MIO_LASTEDITORNAME" val="empower Branding"/>
</p:tagLst>
</file>

<file path=ppt/tags/tag55.xml><?xml version="1.0" encoding="utf-8"?>
<p:tagLst xmlns:a="http://schemas.openxmlformats.org/drawingml/2006/main" xmlns:r="http://schemas.openxmlformats.org/officeDocument/2006/relationships" xmlns:p="http://schemas.openxmlformats.org/presentationml/2006/main">
  <p:tag name="MIO_GUID" val="21a58e24-d8ad-4c7d-9bfa-2fc62c8c2a09"/>
  <p:tag name="MIO_EKGUID" val="8cbaaceb-0323-476f-9c6f-b6b241f7ebb4"/>
  <p:tag name="MIO_UPDATE" val="True"/>
  <p:tag name="MIO_VERSION" val="13.05.2020 17:59:36"/>
  <p:tag name="MIO_DBID" val="45D6C5C4-89E9-4184-810D-0F005109E3D2"/>
  <p:tag name="MIO_LASTDOWNLOADED" val="07.12.2021 13:47:38.326"/>
  <p:tag name="MIO_OBJECTNAME" val="Idea"/>
  <p:tag name="MIO_LASTEDITORNAME" val="empower Brandin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3.xml><?xml version="1.0" encoding="utf-8"?>
<p:tagLst xmlns:a="http://schemas.openxmlformats.org/drawingml/2006/main" xmlns:r="http://schemas.openxmlformats.org/officeDocument/2006/relationships" xmlns:p="http://schemas.openxmlformats.org/presentationml/2006/main">
  <p:tag name="MIO_GUID" val="f77fef29-9eb2-4b6f-9487-97531db51c5c"/>
  <p:tag name="MIO_EK" val="2123"/>
  <p:tag name="MIO_EKGUID" val="51d9e237-12cd-478a-a4c9-5ce1f9e7c5d8"/>
  <p:tag name="MIO_UPDATE" val="True"/>
  <p:tag name="MIO_VERSION" val="06.02.2020 16:14:18"/>
  <p:tag name="MIO_DBID" val="45D6C5C4-89E9-4184-810D-0F005109E3D2"/>
  <p:tag name="MIO_LASTDOWNLOADED" val="17.11.2021 11:03:17.259"/>
  <p:tag name="MIO_OBJECTNAME" val="Two pictures/content"/>
  <p:tag name="MIO_LASTEDITORNAME" val="empower Brandi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marL="177800" indent="-177800">
          <a:lnSpc>
            <a:spcPts val="2200"/>
          </a:lnSpc>
          <a:buClr>
            <a:schemeClr val="tx2"/>
          </a:buClr>
          <a:buFont typeface="Wingdings" panose="05000000000000000000" pitchFamily="2" charset="2"/>
          <a:buChar char="§"/>
          <a:defRPr sz="1400" dirty="0" smtClean="0"/>
        </a:defPPr>
      </a:lstStyle>
    </a:txDef>
  </a:objectDefaults>
  <a:extraClrSchemeLst/>
  <a:custClrLst>
    <a:custClr name="Green">
      <a:srgbClr val="50B400"/>
    </a:custClr>
    <a:custClr name="Red">
      <a:srgbClr val="D20033"/>
    </a:custClr>
    <a:custClr name="Yellow">
      <a:srgbClr val="FFC600"/>
    </a:custClr>
  </a:custClrLst>
</a:theme>
</file>

<file path=ppt/theme/theme2.xml><?xml version="1.0" encoding="utf-8"?>
<a:theme xmlns:a="http://schemas.openxmlformats.org/drawingml/2006/main" name="Larissa">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B7BF9E193296E40B6F4C5CACC460BAE" ma:contentTypeVersion="8" ma:contentTypeDescription="Ein neues Dokument erstellen." ma:contentTypeScope="" ma:versionID="6e205145c034eca045b60ca11993c488">
  <xsd:schema xmlns:xsd="http://www.w3.org/2001/XMLSchema" xmlns:xs="http://www.w3.org/2001/XMLSchema" xmlns:p="http://schemas.microsoft.com/office/2006/metadata/properties" xmlns:ns3="9454c7e9-4cdf-47ed-b349-ddd11266e0c8" targetNamespace="http://schemas.microsoft.com/office/2006/metadata/properties" ma:root="true" ma:fieldsID="f0afbe5a6b47a4dc858ae692c9c97f24" ns3:_="">
    <xsd:import namespace="9454c7e9-4cdf-47ed-b349-ddd11266e0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4c7e9-4cdf-47ed-b349-ddd11266e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2C05B0-DC1D-4FD6-A069-7BDEA7062B3B}">
  <ds:schemaRefs>
    <ds:schemaRef ds:uri="http://schemas.microsoft.com/sharepoint/v3/contenttype/forms"/>
  </ds:schemaRefs>
</ds:datastoreItem>
</file>

<file path=customXml/itemProps2.xml><?xml version="1.0" encoding="utf-8"?>
<ds:datastoreItem xmlns:ds="http://schemas.openxmlformats.org/officeDocument/2006/customXml" ds:itemID="{392AF899-23AE-4814-974C-F51FC1F72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4c7e9-4cdf-47ed-b349-ddd11266e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DC860A-67FE-4CD6-84E7-24C0E8B81A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454c7e9-4cdf-47ed-b349-ddd11266e0c8"/>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8469</Words>
  <Application>Microsoft Office PowerPoint</Application>
  <PresentationFormat>Custom</PresentationFormat>
  <Paragraphs>1189</Paragraphs>
  <Slides>87</Slides>
  <Notes>84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4" baseType="lpstr">
      <vt:lpstr>Arial</vt:lpstr>
      <vt:lpstr>EON Brix Sans</vt:lpstr>
      <vt:lpstr>Symbol</vt:lpstr>
      <vt:lpstr>Verdana</vt:lpstr>
      <vt:lpstr>Wingdings</vt:lpstr>
      <vt:lpstr>TÜV Rheinland</vt:lpstr>
      <vt:lpstr>think-cell Folie</vt:lpstr>
      <vt:lpstr>TÜV Rheinland Ariba Supplier Manual </vt:lpstr>
      <vt:lpstr>Use of this manual </vt:lpstr>
      <vt:lpstr>Agenda </vt:lpstr>
      <vt:lpstr>Agenda </vt:lpstr>
      <vt:lpstr>Ariba Network Overview </vt:lpstr>
      <vt:lpstr>What is Ariba Network?</vt:lpstr>
      <vt:lpstr>TÜV Rheinland Specifications </vt:lpstr>
      <vt:lpstr>TÜV Rheinland Specifications </vt:lpstr>
      <vt:lpstr>TÜV Rheinland Specifications </vt:lpstr>
      <vt:lpstr>SAP Ariba can help you... </vt:lpstr>
      <vt:lpstr>Agenda </vt:lpstr>
      <vt:lpstr>Account Setup </vt:lpstr>
      <vt:lpstr>Account Configuration specific to TÜV Rheinland</vt:lpstr>
      <vt:lpstr>TRR - Accepting an Invitation to Do Business with TÜV Rheinland </vt:lpstr>
      <vt:lpstr>TRR - Accepting an Invitation to Do Business with TÜV Rheinland </vt:lpstr>
      <vt:lpstr>Registering as a New User </vt:lpstr>
      <vt:lpstr>Complete Your Profile </vt:lpstr>
      <vt:lpstr>Configuring eMail Notifications</vt:lpstr>
      <vt:lpstr>Configuring Enablement Tasks</vt:lpstr>
      <vt:lpstr>Selecting an Electronic Order-Forwarding Method</vt:lpstr>
      <vt:lpstr>Forwarding Purchase Orders </vt:lpstr>
      <vt:lpstr>Selecting Your Electronic Order-Forwarding Method</vt:lpstr>
      <vt:lpstr>Selecting Your Electronic Order-Forwarding Method</vt:lpstr>
      <vt:lpstr>Configuring Transfer Information </vt:lpstr>
      <vt:lpstr>Configure Transfer Information </vt:lpstr>
      <vt:lpstr>Reviewing Your Business Relationships</vt:lpstr>
      <vt:lpstr>Set up  User Accounts</vt:lpstr>
      <vt:lpstr>Set up  User Accounts </vt:lpstr>
      <vt:lpstr>Set up  User Accounts </vt:lpstr>
      <vt:lpstr>Advanced user account features. </vt:lpstr>
      <vt:lpstr>Set up a test account. </vt:lpstr>
      <vt:lpstr>Agenda </vt:lpstr>
      <vt:lpstr>Purchase Orders Management</vt:lpstr>
      <vt:lpstr>Purchase Orders Management</vt:lpstr>
      <vt:lpstr>Purchase Orders Management</vt:lpstr>
      <vt:lpstr>Purchase Orders Management</vt:lpstr>
      <vt:lpstr>Agenda </vt:lpstr>
      <vt:lpstr>Other Documents</vt:lpstr>
      <vt:lpstr>Creating Order Confirmation: Confirm Entire Order </vt:lpstr>
      <vt:lpstr>Creating Order Confirmation: Reject Entire Order </vt:lpstr>
      <vt:lpstr>Creating Order Confirmation: Update Line Items  </vt:lpstr>
      <vt:lpstr>Creating Order Confirmation:  Line Items Updates, Re-Orders </vt:lpstr>
      <vt:lpstr>Creating Order Confirmation: Line Item Updates, Price Changes</vt:lpstr>
      <vt:lpstr>Creating Order Confirmation: Line Item Updates, Rejecting</vt:lpstr>
      <vt:lpstr>Creating Order Confirmation: Line Item updates</vt:lpstr>
      <vt:lpstr>Creating Shipping Notifications </vt:lpstr>
      <vt:lpstr>Creating Shipping Notifications: Delivery Conditions, Transport Information </vt:lpstr>
      <vt:lpstr>Creating Shipping Notifications:  Detail Information</vt:lpstr>
      <vt:lpstr>Submit Shipping Notifications</vt:lpstr>
      <vt:lpstr>Service Entry Sheets</vt:lpstr>
      <vt:lpstr>Agenda </vt:lpstr>
      <vt:lpstr>Invoice Types </vt:lpstr>
      <vt:lpstr>  Invoicing Requirements</vt:lpstr>
      <vt:lpstr>TÜV Rheinland's Invoicing Rules</vt:lpstr>
      <vt:lpstr>Invoicing from a Converted Purchase Order</vt:lpstr>
      <vt:lpstr>Invoicing from a Converted Purchase Order Invoice Header</vt:lpstr>
      <vt:lpstr>Invoicing from a Converted Purchase Order Invoice Line Items </vt:lpstr>
      <vt:lpstr>Invoicing from a Converted Purchase Order </vt:lpstr>
      <vt:lpstr>Checking for Allowances and Fees in Invoices</vt:lpstr>
      <vt:lpstr>Invoicing from a Converted Purchase Order Invoice Line Items</vt:lpstr>
      <vt:lpstr>Invoicing from a Converted Purchase Order Notes on a Line Item </vt:lpstr>
      <vt:lpstr>Invoicing from a Converted Purchase Order </vt:lpstr>
      <vt:lpstr>Invoicing from a Converted Purchase Order</vt:lpstr>
      <vt:lpstr>Invoices with Service Items  Adding Service Line Items in Invoices </vt:lpstr>
      <vt:lpstr>Invoicing based on Blanket Purchase Order</vt:lpstr>
      <vt:lpstr>Invoicing based on Blanket Purchase Order</vt:lpstr>
      <vt:lpstr>Invoicing based on Blanket Purchase Order</vt:lpstr>
      <vt:lpstr>Invoicing based on Blanket Purchase Order</vt:lpstr>
      <vt:lpstr>Invoicing based on a Contract </vt:lpstr>
      <vt:lpstr>Invoicing based on a Contract </vt:lpstr>
      <vt:lpstr>Creating a Credit Memo </vt:lpstr>
      <vt:lpstr>Creating a Credit Memo </vt:lpstr>
      <vt:lpstr>Review, Save or Submit an Invoice </vt:lpstr>
      <vt:lpstr>Copying an Existing Invoice</vt:lpstr>
      <vt:lpstr>Searching by Invoice</vt:lpstr>
      <vt:lpstr>Checking Invoice Status</vt:lpstr>
      <vt:lpstr>Checking Invoice Status</vt:lpstr>
      <vt:lpstr>Invoice History </vt:lpstr>
      <vt:lpstr>Change Existing Invoices</vt:lpstr>
      <vt:lpstr>Download Invoicing Reports</vt:lpstr>
      <vt:lpstr>Accounting Reports</vt:lpstr>
      <vt:lpstr>Invoice Archive</vt:lpstr>
      <vt:lpstr>Ariba Network Help Resources </vt:lpstr>
      <vt:lpstr>Customer Support </vt:lpstr>
      <vt:lpstr>Training and Resources </vt:lpstr>
      <vt:lpstr>Useful Links </vt:lpstr>
      <vt:lpstr>Troubleshooting problems with invoices.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einer modernen Gesellschaft</dc:title>
  <dc:creator>Alfredo Elsner</dc:creator>
  <cp:lastModifiedBy>Maria-Editha Otto</cp:lastModifiedBy>
  <cp:revision>316</cp:revision>
  <cp:lastPrinted>2016-11-30T12:57:10Z</cp:lastPrinted>
  <dcterms:created xsi:type="dcterms:W3CDTF">2016-12-05T09:44:27Z</dcterms:created>
  <dcterms:modified xsi:type="dcterms:W3CDTF">2022-03-09T13:24:00Z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2021-11-17T07:35:16Z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b9d8f6dc-ebce-41ac-9e1d-8529cd92e054</vt:lpwstr>
  </property>
  <property fmtid="{D5CDD505-2E9C-101B-9397-08002B2CF9AE}" pid="8" name="MSIP_Label_d3d538fd-7cd2-4b8b-bd42-f6ee8cc1e568_ContentBits">
    <vt:lpwstr>0</vt:lpwstr>
  </property>
  <property fmtid="{D5CDD505-2E9C-101B-9397-08002B2CF9AE}" pid="9" name="ContentTypeId">
    <vt:lpwstr>0x010100FB7BF9E193296E40B6F4C5CACC460BAE</vt:lpwstr>
  </property>
</Properties>
</file>